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3.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74_A561E302.xml" ContentType="application/vnd.ms-powerpoint.comments+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68" r:id="rId2"/>
    <p:sldId id="390" r:id="rId3"/>
    <p:sldId id="1107" r:id="rId4"/>
    <p:sldId id="399" r:id="rId5"/>
    <p:sldId id="400" r:id="rId6"/>
    <p:sldId id="1108" r:id="rId7"/>
    <p:sldId id="1109" r:id="rId8"/>
    <p:sldId id="1110" r:id="rId9"/>
    <p:sldId id="1104" r:id="rId10"/>
    <p:sldId id="1093" r:id="rId11"/>
    <p:sldId id="1097" r:id="rId12"/>
    <p:sldId id="1100" r:id="rId13"/>
    <p:sldId id="1091" r:id="rId14"/>
    <p:sldId id="1101" r:id="rId15"/>
    <p:sldId id="1103" r:id="rId16"/>
    <p:sldId id="1105" r:id="rId17"/>
    <p:sldId id="1111" r:id="rId18"/>
    <p:sldId id="380" r:id="rId19"/>
    <p:sldId id="372" r:id="rId20"/>
    <p:sldId id="374" r:id="rId21"/>
    <p:sldId id="375" r:id="rId22"/>
    <p:sldId id="394" r:id="rId23"/>
    <p:sldId id="393" r:id="rId24"/>
    <p:sldId id="397" r:id="rId25"/>
    <p:sldId id="378" r:id="rId26"/>
  </p:sldIdLst>
  <p:sldSz cx="155448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39AE9A-B9C0-F586-21B4-A3DCE059BE41}" name="Marisa Rodrigues" initials="MR" userId="S::mrodrigues@housingopportunities.com::91baa44b-f29b-42a4-ac8c-1c1888a35f1e" providerId="AD"/>
  <p188:author id="{F9F10EB1-20C3-1B49-DC49-50CA0EAE5DBF}" name="McCreight, Mac" initials="MM" userId="S::mmccreight@gbls.org::14042601-4136-4e1f-8002-37a713d7403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sa Rodrigues" initials="MR" lastIdx="7" clrIdx="0">
    <p:extLst>
      <p:ext uri="{19B8F6BF-5375-455C-9EA6-DF929625EA0E}">
        <p15:presenceInfo xmlns:p15="http://schemas.microsoft.com/office/powerpoint/2012/main" userId="S::mrodrigues@housingopportunities.com::91baa44b-f29b-42a4-ac8c-1c1888a35f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84262" autoAdjust="0"/>
  </p:normalViewPr>
  <p:slideViewPr>
    <p:cSldViewPr>
      <p:cViewPr varScale="1">
        <p:scale>
          <a:sx n="67" d="100"/>
          <a:sy n="67" d="100"/>
        </p:scale>
        <p:origin x="1668" y="66"/>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pim, Ohemaa" userId="77d38e29-046b-43ed-b772-5bd6cffd3d13" providerId="ADAL" clId="{B053BB9D-E333-4546-9353-869E294873BD}"/>
    <pc:docChg chg="undo custSel modSld">
      <pc:chgData name="Pipim, Ohemaa" userId="77d38e29-046b-43ed-b772-5bd6cffd3d13" providerId="ADAL" clId="{B053BB9D-E333-4546-9353-869E294873BD}" dt="2025-02-27T14:33:16.882" v="5" actId="113"/>
      <pc:docMkLst>
        <pc:docMk/>
      </pc:docMkLst>
      <pc:sldChg chg="modSp mod">
        <pc:chgData name="Pipim, Ohemaa" userId="77d38e29-046b-43ed-b772-5bd6cffd3d13" providerId="ADAL" clId="{B053BB9D-E333-4546-9353-869E294873BD}" dt="2025-02-27T14:33:16.882" v="5" actId="113"/>
        <pc:sldMkLst>
          <pc:docMk/>
          <pc:sldMk cId="1596107179" sldId="1104"/>
        </pc:sldMkLst>
        <pc:spChg chg="mod">
          <ac:chgData name="Pipim, Ohemaa" userId="77d38e29-046b-43ed-b772-5bd6cffd3d13" providerId="ADAL" clId="{B053BB9D-E333-4546-9353-869E294873BD}" dt="2025-02-27T14:33:16.882" v="5" actId="113"/>
          <ac:spMkLst>
            <pc:docMk/>
            <pc:sldMk cId="1596107179" sldId="1104"/>
            <ac:spMk id="9" creationId="{5135CCA9-4480-5C2D-EA32-196819CE2F2F}"/>
          </ac:spMkLst>
        </pc:spChg>
        <pc:spChg chg="mod">
          <ac:chgData name="Pipim, Ohemaa" userId="77d38e29-046b-43ed-b772-5bd6cffd3d13" providerId="ADAL" clId="{B053BB9D-E333-4546-9353-869E294873BD}" dt="2025-02-27T14:33:16.270" v="4" actId="113"/>
          <ac:spMkLst>
            <pc:docMk/>
            <pc:sldMk cId="1596107179" sldId="1104"/>
            <ac:spMk id="11" creationId="{155C578F-C66C-F654-BADE-8C65984AEF12}"/>
          </ac:spMkLst>
        </pc:spChg>
      </pc:sldChg>
    </pc:docChg>
  </pc:docChgLst>
</pc:chgInfo>
</file>

<file path=ppt/comments/modernComment_174_A561E302.xml><?xml version="1.0" encoding="utf-8"?>
<p188:cmLst xmlns:a="http://schemas.openxmlformats.org/drawingml/2006/main" xmlns:r="http://schemas.openxmlformats.org/officeDocument/2006/relationships" xmlns:p188="http://schemas.microsoft.com/office/powerpoint/2018/8/main">
  <p188:cm id="{65E0BB9E-D317-494B-B87D-ED42F7E3E011}" authorId="{1F39AE9A-B9C0-F586-21B4-A3DCE059BE41}" created="2024-08-06T21:21:27.407">
    <ac:deMkLst xmlns:ac="http://schemas.microsoft.com/office/drawing/2013/main/command">
      <pc:docMk xmlns:pc="http://schemas.microsoft.com/office/powerpoint/2013/main/command"/>
      <pc:sldMk xmlns:pc="http://schemas.microsoft.com/office/powerpoint/2013/main/command" cId="2774655746" sldId="372"/>
      <ac:spMk id="2" creationId="{6A449741-5C77-469E-B036-2E6EA14FDF2B}"/>
    </ac:deMkLst>
    <p188:txBody>
      <a:bodyPr/>
      <a:lstStyle/>
      <a:p>
        <a:r>
          <a:rPr lang="en-US"/>
          <a:t>Should we add language about RAs and Spar letter?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697" cy="466581"/>
          </a:xfrm>
          <a:prstGeom prst="rect">
            <a:avLst/>
          </a:prstGeom>
        </p:spPr>
        <p:txBody>
          <a:bodyPr vert="horz" lIns="58238" tIns="29119" rIns="58238" bIns="29119" rtlCol="0"/>
          <a:lstStyle>
            <a:lvl1pPr algn="l">
              <a:defRPr sz="800"/>
            </a:lvl1pPr>
          </a:lstStyle>
          <a:p>
            <a:endParaRPr lang="en-US"/>
          </a:p>
        </p:txBody>
      </p:sp>
      <p:sp>
        <p:nvSpPr>
          <p:cNvPr id="3" name="Date Placeholder 2"/>
          <p:cNvSpPr>
            <a:spLocks noGrp="1"/>
          </p:cNvSpPr>
          <p:nvPr>
            <p:ph type="dt" sz="quarter" idx="1"/>
          </p:nvPr>
        </p:nvSpPr>
        <p:spPr>
          <a:xfrm>
            <a:off x="3971271" y="0"/>
            <a:ext cx="3037697" cy="466581"/>
          </a:xfrm>
          <a:prstGeom prst="rect">
            <a:avLst/>
          </a:prstGeom>
        </p:spPr>
        <p:txBody>
          <a:bodyPr vert="horz" lIns="58238" tIns="29119" rIns="58238" bIns="29119" rtlCol="0"/>
          <a:lstStyle>
            <a:lvl1pPr algn="r">
              <a:defRPr sz="800"/>
            </a:lvl1pPr>
          </a:lstStyle>
          <a:p>
            <a:fld id="{8BD435F7-C33A-4F68-8E7F-80A173B193C3}" type="datetimeFigureOut">
              <a:rPr lang="en-US" smtClean="0"/>
              <a:t>3/10/2025</a:t>
            </a:fld>
            <a:endParaRPr lang="en-US"/>
          </a:p>
        </p:txBody>
      </p:sp>
      <p:sp>
        <p:nvSpPr>
          <p:cNvPr id="4" name="Footer Placeholder 3"/>
          <p:cNvSpPr>
            <a:spLocks noGrp="1"/>
          </p:cNvSpPr>
          <p:nvPr>
            <p:ph type="ftr" sz="quarter" idx="2"/>
          </p:nvPr>
        </p:nvSpPr>
        <p:spPr>
          <a:xfrm>
            <a:off x="1" y="8829819"/>
            <a:ext cx="3037697" cy="466581"/>
          </a:xfrm>
          <a:prstGeom prst="rect">
            <a:avLst/>
          </a:prstGeom>
        </p:spPr>
        <p:txBody>
          <a:bodyPr vert="horz" lIns="58238" tIns="29119" rIns="58238" bIns="29119" rtlCol="0" anchor="b"/>
          <a:lstStyle>
            <a:lvl1pPr algn="l">
              <a:defRPr sz="800"/>
            </a:lvl1pPr>
          </a:lstStyle>
          <a:p>
            <a:endParaRPr lang="en-US"/>
          </a:p>
        </p:txBody>
      </p:sp>
      <p:sp>
        <p:nvSpPr>
          <p:cNvPr id="5" name="Slide Number Placeholder 4"/>
          <p:cNvSpPr>
            <a:spLocks noGrp="1"/>
          </p:cNvSpPr>
          <p:nvPr>
            <p:ph type="sldNum" sz="quarter" idx="3"/>
          </p:nvPr>
        </p:nvSpPr>
        <p:spPr>
          <a:xfrm>
            <a:off x="3971271" y="8829819"/>
            <a:ext cx="3037697" cy="466581"/>
          </a:xfrm>
          <a:prstGeom prst="rect">
            <a:avLst/>
          </a:prstGeom>
        </p:spPr>
        <p:txBody>
          <a:bodyPr vert="horz" lIns="58238" tIns="29119" rIns="58238" bIns="29119" rtlCol="0" anchor="b"/>
          <a:lstStyle>
            <a:lvl1pPr algn="r">
              <a:defRPr sz="800"/>
            </a:lvl1pPr>
          </a:lstStyle>
          <a:p>
            <a:fld id="{E66859B7-9A06-4D55-AA93-CD5606806AEE}" type="slidenum">
              <a:rPr lang="en-US" smtClean="0"/>
              <a:t>‹#›</a:t>
            </a:fld>
            <a:endParaRPr lang="en-US"/>
          </a:p>
        </p:txBody>
      </p:sp>
    </p:spTree>
    <p:extLst>
      <p:ext uri="{BB962C8B-B14F-4D97-AF65-F5344CB8AC3E}">
        <p14:creationId xmlns:p14="http://schemas.microsoft.com/office/powerpoint/2010/main" val="316718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697" cy="466581"/>
          </a:xfrm>
          <a:prstGeom prst="rect">
            <a:avLst/>
          </a:prstGeom>
        </p:spPr>
        <p:txBody>
          <a:bodyPr vert="horz" lIns="58238" tIns="29119" rIns="58238" bIns="29119" rtlCol="0"/>
          <a:lstStyle>
            <a:lvl1pPr algn="l">
              <a:defRPr sz="800"/>
            </a:lvl1pPr>
          </a:lstStyle>
          <a:p>
            <a:endParaRPr lang="en-US"/>
          </a:p>
        </p:txBody>
      </p:sp>
      <p:sp>
        <p:nvSpPr>
          <p:cNvPr id="3" name="Date Placeholder 2"/>
          <p:cNvSpPr>
            <a:spLocks noGrp="1"/>
          </p:cNvSpPr>
          <p:nvPr>
            <p:ph type="dt" idx="1"/>
          </p:nvPr>
        </p:nvSpPr>
        <p:spPr>
          <a:xfrm>
            <a:off x="3971271" y="0"/>
            <a:ext cx="3037697" cy="466581"/>
          </a:xfrm>
          <a:prstGeom prst="rect">
            <a:avLst/>
          </a:prstGeom>
        </p:spPr>
        <p:txBody>
          <a:bodyPr vert="horz" lIns="58238" tIns="29119" rIns="58238" bIns="29119" rtlCol="0"/>
          <a:lstStyle>
            <a:lvl1pPr algn="r">
              <a:defRPr sz="800"/>
            </a:lvl1pPr>
          </a:lstStyle>
          <a:p>
            <a:fld id="{7A739921-FCD3-4A87-885A-5E9CCDCF4468}" type="datetimeFigureOut">
              <a:rPr lang="en-US" smtClean="0"/>
              <a:t>3/10/2025</a:t>
            </a:fld>
            <a:endParaRPr lang="en-US"/>
          </a:p>
        </p:txBody>
      </p:sp>
      <p:sp>
        <p:nvSpPr>
          <p:cNvPr id="4" name="Slide Image Placeholder 3"/>
          <p:cNvSpPr>
            <a:spLocks noGrp="1" noRot="1" noChangeAspect="1"/>
          </p:cNvSpPr>
          <p:nvPr>
            <p:ph type="sldImg" idx="2"/>
          </p:nvPr>
        </p:nvSpPr>
        <p:spPr>
          <a:xfrm>
            <a:off x="1082675" y="1162050"/>
            <a:ext cx="4845050" cy="3136900"/>
          </a:xfrm>
          <a:prstGeom prst="rect">
            <a:avLst/>
          </a:prstGeom>
          <a:noFill/>
          <a:ln w="12700">
            <a:solidFill>
              <a:prstClr val="black"/>
            </a:solidFill>
          </a:ln>
        </p:spPr>
        <p:txBody>
          <a:bodyPr vert="horz" lIns="58238" tIns="29119" rIns="58238" bIns="29119" rtlCol="0" anchor="ctr"/>
          <a:lstStyle/>
          <a:p>
            <a:endParaRPr lang="en-US"/>
          </a:p>
        </p:txBody>
      </p:sp>
      <p:sp>
        <p:nvSpPr>
          <p:cNvPr id="5" name="Notes Placeholder 4"/>
          <p:cNvSpPr>
            <a:spLocks noGrp="1"/>
          </p:cNvSpPr>
          <p:nvPr>
            <p:ph type="body" sz="quarter" idx="3"/>
          </p:nvPr>
        </p:nvSpPr>
        <p:spPr>
          <a:xfrm>
            <a:off x="700897" y="4473599"/>
            <a:ext cx="5608607" cy="3660751"/>
          </a:xfrm>
          <a:prstGeom prst="rect">
            <a:avLst/>
          </a:prstGeom>
        </p:spPr>
        <p:txBody>
          <a:bodyPr vert="horz" lIns="58238" tIns="29119" rIns="58238" bIns="2911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819"/>
            <a:ext cx="3037697" cy="466581"/>
          </a:xfrm>
          <a:prstGeom prst="rect">
            <a:avLst/>
          </a:prstGeom>
        </p:spPr>
        <p:txBody>
          <a:bodyPr vert="horz" lIns="58238" tIns="29119" rIns="58238" bIns="29119" rtlCol="0" anchor="b"/>
          <a:lstStyle>
            <a:lvl1pPr algn="l">
              <a:defRPr sz="800"/>
            </a:lvl1pPr>
          </a:lstStyle>
          <a:p>
            <a:endParaRPr lang="en-US"/>
          </a:p>
        </p:txBody>
      </p:sp>
      <p:sp>
        <p:nvSpPr>
          <p:cNvPr id="7" name="Slide Number Placeholder 6"/>
          <p:cNvSpPr>
            <a:spLocks noGrp="1"/>
          </p:cNvSpPr>
          <p:nvPr>
            <p:ph type="sldNum" sz="quarter" idx="5"/>
          </p:nvPr>
        </p:nvSpPr>
        <p:spPr>
          <a:xfrm>
            <a:off x="3971271" y="8829819"/>
            <a:ext cx="3037697" cy="466581"/>
          </a:xfrm>
          <a:prstGeom prst="rect">
            <a:avLst/>
          </a:prstGeom>
        </p:spPr>
        <p:txBody>
          <a:bodyPr vert="horz" lIns="58238" tIns="29119" rIns="58238" bIns="29119" rtlCol="0" anchor="b"/>
          <a:lstStyle>
            <a:lvl1pPr algn="r">
              <a:defRPr sz="800"/>
            </a:lvl1pPr>
          </a:lstStyle>
          <a:p>
            <a:fld id="{4544533B-A098-4211-A78F-3116E1C18851}" type="slidenum">
              <a:rPr lang="en-US" smtClean="0"/>
              <a:t>‹#›</a:t>
            </a:fld>
            <a:endParaRPr lang="en-US"/>
          </a:p>
        </p:txBody>
      </p:sp>
    </p:spTree>
    <p:extLst>
      <p:ext uri="{BB962C8B-B14F-4D97-AF65-F5344CB8AC3E}">
        <p14:creationId xmlns:p14="http://schemas.microsoft.com/office/powerpoint/2010/main" val="123461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a:noFill/>
          <a:ln/>
        </p:spPr>
        <p:txBody>
          <a:bodyPr/>
          <a:lstStyle/>
          <a:p>
            <a:r>
              <a:rPr lang="en-US" dirty="0"/>
              <a:t>BHA- Amy</a:t>
            </a:r>
          </a:p>
        </p:txBody>
      </p:sp>
    </p:spTree>
    <p:extLst>
      <p:ext uri="{BB962C8B-B14F-4D97-AF65-F5344CB8AC3E}">
        <p14:creationId xmlns:p14="http://schemas.microsoft.com/office/powerpoint/2010/main" val="295641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5"/>
          </p:nvPr>
        </p:nvSpPr>
        <p:spPr/>
        <p:txBody>
          <a:bodyPr/>
          <a:lstStyle/>
          <a:p>
            <a:fld id="{4544533B-A098-4211-A78F-3116E1C18851}" type="slidenum">
              <a:rPr lang="en-US" smtClean="0"/>
              <a:t>2</a:t>
            </a:fld>
            <a:endParaRPr lang="en-US"/>
          </a:p>
        </p:txBody>
      </p:sp>
    </p:spTree>
    <p:extLst>
      <p:ext uri="{BB962C8B-B14F-4D97-AF65-F5344CB8AC3E}">
        <p14:creationId xmlns:p14="http://schemas.microsoft.com/office/powerpoint/2010/main" val="1110640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CSP</a:t>
            </a:r>
            <a:endParaRPr lang="en-US" dirty="0"/>
          </a:p>
        </p:txBody>
      </p:sp>
      <p:sp>
        <p:nvSpPr>
          <p:cNvPr id="4" name="Slide Number Placeholder 3"/>
          <p:cNvSpPr>
            <a:spLocks noGrp="1"/>
          </p:cNvSpPr>
          <p:nvPr>
            <p:ph type="sldNum" sz="quarter" idx="10"/>
          </p:nvPr>
        </p:nvSpPr>
        <p:spPr/>
        <p:txBody>
          <a:bodyPr/>
          <a:lstStyle/>
          <a:p>
            <a:fld id="{4544533B-A098-4211-A78F-3116E1C18851}" type="slidenum">
              <a:rPr lang="en-US" smtClean="0"/>
              <a:t>3</a:t>
            </a:fld>
            <a:endParaRPr lang="en-US"/>
          </a:p>
        </p:txBody>
      </p:sp>
    </p:spTree>
    <p:extLst>
      <p:ext uri="{BB962C8B-B14F-4D97-AF65-F5344CB8AC3E}">
        <p14:creationId xmlns:p14="http://schemas.microsoft.com/office/powerpoint/2010/main" val="1613353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a:p>
            <a:r>
              <a:rPr lang="en-US" dirty="0"/>
              <a:t>- Note that the site is a portion of the MH site</a:t>
            </a:r>
          </a:p>
          <a:p>
            <a:r>
              <a:rPr lang="en-US" dirty="0"/>
              <a:t>- Note that which buildings are in the redevelopment area will be in this slide deck, posted to the BPDA website, and on the projects web-page, so that people can refer back to this list</a:t>
            </a:r>
          </a:p>
        </p:txBody>
      </p:sp>
      <p:sp>
        <p:nvSpPr>
          <p:cNvPr id="4" name="Slide Number Placeholder 3"/>
          <p:cNvSpPr>
            <a:spLocks noGrp="1"/>
          </p:cNvSpPr>
          <p:nvPr>
            <p:ph type="sldNum" sz="quarter" idx="5"/>
          </p:nvPr>
        </p:nvSpPr>
        <p:spPr/>
        <p:txBody>
          <a:bodyPr/>
          <a:lstStyle/>
          <a:p>
            <a:fld id="{B0A3E7C1-ACD5-4D1D-BC5A-77E47E02BEDA}" type="slidenum">
              <a:rPr lang="en-US" smtClean="0"/>
              <a:t>4</a:t>
            </a:fld>
            <a:endParaRPr lang="en-US"/>
          </a:p>
        </p:txBody>
      </p:sp>
    </p:spTree>
    <p:extLst>
      <p:ext uri="{BB962C8B-B14F-4D97-AF65-F5344CB8AC3E}">
        <p14:creationId xmlns:p14="http://schemas.microsoft.com/office/powerpoint/2010/main" val="2683587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Laura</a:t>
            </a:r>
            <a:endParaRPr lang="en-US" dirty="0">
              <a:cs typeface="Calibri"/>
            </a:endParaRPr>
          </a:p>
          <a:p>
            <a:r>
              <a:rPr lang="en-US" dirty="0">
                <a:cs typeface="Calibri"/>
              </a:rPr>
              <a:t>7 new buildings</a:t>
            </a:r>
          </a:p>
        </p:txBody>
      </p:sp>
      <p:sp>
        <p:nvSpPr>
          <p:cNvPr id="4" name="Slide Number Placeholder 3"/>
          <p:cNvSpPr>
            <a:spLocks noGrp="1"/>
          </p:cNvSpPr>
          <p:nvPr>
            <p:ph type="sldNum" sz="quarter" idx="5"/>
          </p:nvPr>
        </p:nvSpPr>
        <p:spPr/>
        <p:txBody>
          <a:bodyPr/>
          <a:lstStyle/>
          <a:p>
            <a:fld id="{B0A3E7C1-ACD5-4D1D-BC5A-77E47E02BEDA}" type="slidenum">
              <a:rPr lang="en-US" smtClean="0"/>
              <a:t>5</a:t>
            </a:fld>
            <a:endParaRPr lang="en-US"/>
          </a:p>
        </p:txBody>
      </p:sp>
    </p:spTree>
    <p:extLst>
      <p:ext uri="{BB962C8B-B14F-4D97-AF65-F5344CB8AC3E}">
        <p14:creationId xmlns:p14="http://schemas.microsoft.com/office/powerpoint/2010/main" val="123894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0A3E7C1-ACD5-4D1D-BC5A-77E47E02BEDA}" type="slidenum">
              <a:rPr lang="en-US" smtClean="0"/>
              <a:t>6</a:t>
            </a:fld>
            <a:endParaRPr lang="en-US"/>
          </a:p>
        </p:txBody>
      </p:sp>
    </p:spTree>
    <p:extLst>
      <p:ext uri="{BB962C8B-B14F-4D97-AF65-F5344CB8AC3E}">
        <p14:creationId xmlns:p14="http://schemas.microsoft.com/office/powerpoint/2010/main" val="3773345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0A3E7C1-ACD5-4D1D-BC5A-77E47E02BEDA}" type="slidenum">
              <a:rPr lang="en-US" smtClean="0"/>
              <a:t>7</a:t>
            </a:fld>
            <a:endParaRPr lang="en-US"/>
          </a:p>
        </p:txBody>
      </p:sp>
    </p:spTree>
    <p:extLst>
      <p:ext uri="{BB962C8B-B14F-4D97-AF65-F5344CB8AC3E}">
        <p14:creationId xmlns:p14="http://schemas.microsoft.com/office/powerpoint/2010/main" val="2137921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Judy and</a:t>
            </a:r>
            <a:r>
              <a:rPr lang="en-US" baseline="0" dirty="0" smtClean="0">
                <a:cs typeface="Calibri"/>
              </a:rPr>
              <a:t> Kyrah</a:t>
            </a:r>
            <a:endParaRPr lang="en-US" dirty="0">
              <a:cs typeface="Calibri"/>
            </a:endParaRPr>
          </a:p>
        </p:txBody>
      </p:sp>
      <p:sp>
        <p:nvSpPr>
          <p:cNvPr id="4" name="Slide Number Placeholder 3"/>
          <p:cNvSpPr>
            <a:spLocks noGrp="1"/>
          </p:cNvSpPr>
          <p:nvPr>
            <p:ph type="sldNum" sz="quarter" idx="5"/>
          </p:nvPr>
        </p:nvSpPr>
        <p:spPr/>
        <p:txBody>
          <a:bodyPr/>
          <a:lstStyle/>
          <a:p>
            <a:fld id="{B0A3E7C1-ACD5-4D1D-BC5A-77E47E02BEDA}" type="slidenum">
              <a:rPr lang="en-US" smtClean="0"/>
              <a:t>8</a:t>
            </a:fld>
            <a:endParaRPr lang="en-US"/>
          </a:p>
        </p:txBody>
      </p:sp>
    </p:spTree>
    <p:extLst>
      <p:ext uri="{BB962C8B-B14F-4D97-AF65-F5344CB8AC3E}">
        <p14:creationId xmlns:p14="http://schemas.microsoft.com/office/powerpoint/2010/main" val="3279608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8FEF1-7D8E-A0C5-3518-F673A2CCC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EDA8D-1857-5F0F-BD3C-EF8F6E2C2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34B31-76D3-8BC8-B17F-05C29ADF51DC}"/>
              </a:ext>
            </a:extLst>
          </p:cNvPr>
          <p:cNvSpPr>
            <a:spLocks noGrp="1"/>
          </p:cNvSpPr>
          <p:nvPr>
            <p:ph type="body" idx="1"/>
          </p:nvPr>
        </p:nvSpPr>
        <p:spPr/>
        <p:txBody>
          <a:bodyPr/>
          <a:lstStyle/>
          <a:p>
            <a:r>
              <a:rPr lang="en-US" dirty="0">
                <a:cs typeface="Calibri"/>
              </a:rPr>
              <a:t>7 new buildings</a:t>
            </a:r>
          </a:p>
        </p:txBody>
      </p:sp>
      <p:sp>
        <p:nvSpPr>
          <p:cNvPr id="4" name="Slide Number Placeholder 3">
            <a:extLst>
              <a:ext uri="{FF2B5EF4-FFF2-40B4-BE49-F238E27FC236}">
                <a16:creationId xmlns:a16="http://schemas.microsoft.com/office/drawing/2014/main" id="{40AF2CBB-28D7-70FC-9C39-D17206C1B73D}"/>
              </a:ext>
            </a:extLst>
          </p:cNvPr>
          <p:cNvSpPr>
            <a:spLocks noGrp="1"/>
          </p:cNvSpPr>
          <p:nvPr>
            <p:ph type="sldNum" sz="quarter" idx="5"/>
          </p:nvPr>
        </p:nvSpPr>
        <p:spPr/>
        <p:txBody>
          <a:bodyPr/>
          <a:lstStyle/>
          <a:p>
            <a:fld id="{B0A3E7C1-ACD5-4D1D-BC5A-77E47E02BEDA}" type="slidenum">
              <a:rPr lang="en-US" smtClean="0"/>
              <a:t>9</a:t>
            </a:fld>
            <a:endParaRPr lang="en-US"/>
          </a:p>
        </p:txBody>
      </p:sp>
    </p:spTree>
    <p:extLst>
      <p:ext uri="{BB962C8B-B14F-4D97-AF65-F5344CB8AC3E}">
        <p14:creationId xmlns:p14="http://schemas.microsoft.com/office/powerpoint/2010/main" val="3410402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Corner community space to active the streetscape</a:t>
            </a:r>
          </a:p>
        </p:txBody>
      </p:sp>
      <p:sp>
        <p:nvSpPr>
          <p:cNvPr id="4" name="Slide Number Placeholder 3"/>
          <p:cNvSpPr>
            <a:spLocks noGrp="1"/>
          </p:cNvSpPr>
          <p:nvPr>
            <p:ph type="sldNum" sz="quarter" idx="5"/>
          </p:nvPr>
        </p:nvSpPr>
        <p:spPr/>
        <p:txBody>
          <a:bodyPr/>
          <a:lstStyle/>
          <a:p>
            <a:fld id="{B0A3E7C1-ACD5-4D1D-BC5A-77E47E02BEDA}" type="slidenum">
              <a:rPr lang="en-US" smtClean="0"/>
              <a:t>10</a:t>
            </a:fld>
            <a:endParaRPr lang="en-US"/>
          </a:p>
        </p:txBody>
      </p:sp>
    </p:spTree>
    <p:extLst>
      <p:ext uri="{BB962C8B-B14F-4D97-AF65-F5344CB8AC3E}">
        <p14:creationId xmlns:p14="http://schemas.microsoft.com/office/powerpoint/2010/main" val="1179796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BB459-14D9-64E7-B440-ABF63B2BD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E010A-4083-E77C-47C8-149C0480B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99941-1A6A-27A1-3CDD-41785DA5BBFB}"/>
              </a:ext>
            </a:extLst>
          </p:cNvPr>
          <p:cNvSpPr>
            <a:spLocks noGrp="1"/>
          </p:cNvSpPr>
          <p:nvPr>
            <p:ph type="body" idx="1"/>
          </p:nvPr>
        </p:nvSpPr>
        <p:spPr/>
        <p:txBody>
          <a:bodyPr/>
          <a:lstStyle/>
          <a:p>
            <a:pPr marL="109197" indent="-109197">
              <a:buFontTx/>
              <a:buChar char="-"/>
            </a:pPr>
            <a:r>
              <a:rPr lang="en-US" dirty="0"/>
              <a:t>Fully accessible units for households who need handicap or hearing impairment features</a:t>
            </a:r>
          </a:p>
        </p:txBody>
      </p:sp>
      <p:sp>
        <p:nvSpPr>
          <p:cNvPr id="4" name="Slide Number Placeholder 3">
            <a:extLst>
              <a:ext uri="{FF2B5EF4-FFF2-40B4-BE49-F238E27FC236}">
                <a16:creationId xmlns:a16="http://schemas.microsoft.com/office/drawing/2014/main" id="{D0A9B9D6-08D9-5F7D-60D4-56049412D707}"/>
              </a:ext>
            </a:extLst>
          </p:cNvPr>
          <p:cNvSpPr>
            <a:spLocks noGrp="1"/>
          </p:cNvSpPr>
          <p:nvPr>
            <p:ph type="sldNum" sz="quarter" idx="5"/>
          </p:nvPr>
        </p:nvSpPr>
        <p:spPr/>
        <p:txBody>
          <a:bodyPr/>
          <a:lstStyle/>
          <a:p>
            <a:fld id="{4544533B-A098-4211-A78F-3116E1C18851}" type="slidenum">
              <a:rPr lang="en-US" smtClean="0"/>
              <a:t>16</a:t>
            </a:fld>
            <a:endParaRPr lang="en-US"/>
          </a:p>
        </p:txBody>
      </p:sp>
    </p:spTree>
    <p:extLst>
      <p:ext uri="{BB962C8B-B14F-4D97-AF65-F5344CB8AC3E}">
        <p14:creationId xmlns:p14="http://schemas.microsoft.com/office/powerpoint/2010/main" val="3125853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197" indent="-109197">
              <a:buFontTx/>
              <a:buChar char="-"/>
            </a:pPr>
            <a:r>
              <a:rPr lang="en-US" dirty="0"/>
              <a:t>Existing residents who currently have parking stickers at the site and live in the redevelopment area will be eligible to receive garage parking spaces at no charge (Note that there will be limited parking spaces for new residents)</a:t>
            </a:r>
          </a:p>
        </p:txBody>
      </p:sp>
      <p:sp>
        <p:nvSpPr>
          <p:cNvPr id="4" name="Slide Number Placeholder 3"/>
          <p:cNvSpPr>
            <a:spLocks noGrp="1"/>
          </p:cNvSpPr>
          <p:nvPr>
            <p:ph type="sldNum" sz="quarter" idx="5"/>
          </p:nvPr>
        </p:nvSpPr>
        <p:spPr/>
        <p:txBody>
          <a:bodyPr/>
          <a:lstStyle/>
          <a:p>
            <a:fld id="{4544533B-A098-4211-A78F-3116E1C18851}" type="slidenum">
              <a:rPr lang="en-US" smtClean="0"/>
              <a:t>18</a:t>
            </a:fld>
            <a:endParaRPr lang="en-US"/>
          </a:p>
        </p:txBody>
      </p:sp>
    </p:spTree>
    <p:extLst>
      <p:ext uri="{BB962C8B-B14F-4D97-AF65-F5344CB8AC3E}">
        <p14:creationId xmlns:p14="http://schemas.microsoft.com/office/powerpoint/2010/main" val="2582642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TCB Management and BHA </a:t>
            </a:r>
          </a:p>
        </p:txBody>
      </p:sp>
      <p:sp>
        <p:nvSpPr>
          <p:cNvPr id="4" name="Slide Number Placeholder 3"/>
          <p:cNvSpPr>
            <a:spLocks noGrp="1"/>
          </p:cNvSpPr>
          <p:nvPr>
            <p:ph type="sldNum" sz="quarter" idx="10"/>
          </p:nvPr>
        </p:nvSpPr>
        <p:spPr/>
        <p:txBody>
          <a:bodyPr/>
          <a:lstStyle/>
          <a:p>
            <a:fld id="{4544533B-A098-4211-A78F-3116E1C18851}" type="slidenum">
              <a:rPr lang="en-US" smtClean="0"/>
              <a:t>19</a:t>
            </a:fld>
            <a:endParaRPr lang="en-US"/>
          </a:p>
        </p:txBody>
      </p:sp>
    </p:spTree>
    <p:extLst>
      <p:ext uri="{BB962C8B-B14F-4D97-AF65-F5344CB8AC3E}">
        <p14:creationId xmlns:p14="http://schemas.microsoft.com/office/powerpoint/2010/main" val="335471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Kyrah</a:t>
            </a:r>
          </a:p>
        </p:txBody>
      </p:sp>
      <p:sp>
        <p:nvSpPr>
          <p:cNvPr id="4" name="Slide Number Placeholder 3"/>
          <p:cNvSpPr>
            <a:spLocks noGrp="1"/>
          </p:cNvSpPr>
          <p:nvPr>
            <p:ph type="sldNum" sz="quarter" idx="10"/>
          </p:nvPr>
        </p:nvSpPr>
        <p:spPr/>
        <p:txBody>
          <a:bodyPr/>
          <a:lstStyle/>
          <a:p>
            <a:fld id="{4544533B-A098-4211-A78F-3116E1C18851}" type="slidenum">
              <a:rPr lang="en-US" smtClean="0"/>
              <a:t>20</a:t>
            </a:fld>
            <a:endParaRPr lang="en-US"/>
          </a:p>
        </p:txBody>
      </p:sp>
    </p:spTree>
    <p:extLst>
      <p:ext uri="{BB962C8B-B14F-4D97-AF65-F5344CB8AC3E}">
        <p14:creationId xmlns:p14="http://schemas.microsoft.com/office/powerpoint/2010/main" val="3875873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Kyrah and</a:t>
            </a:r>
            <a:r>
              <a:rPr lang="en-US" baseline="0" dirty="0"/>
              <a:t> Keveisha</a:t>
            </a:r>
            <a:endParaRPr lang="en-US" dirty="0"/>
          </a:p>
        </p:txBody>
      </p:sp>
      <p:sp>
        <p:nvSpPr>
          <p:cNvPr id="4" name="Slide Number Placeholder 3"/>
          <p:cNvSpPr>
            <a:spLocks noGrp="1"/>
          </p:cNvSpPr>
          <p:nvPr>
            <p:ph type="sldNum" sz="quarter" idx="10"/>
          </p:nvPr>
        </p:nvSpPr>
        <p:spPr/>
        <p:txBody>
          <a:bodyPr/>
          <a:lstStyle/>
          <a:p>
            <a:fld id="{4544533B-A098-4211-A78F-3116E1C18851}" type="slidenum">
              <a:rPr lang="en-US" smtClean="0"/>
              <a:t>21</a:t>
            </a:fld>
            <a:endParaRPr lang="en-US"/>
          </a:p>
        </p:txBody>
      </p:sp>
    </p:spTree>
    <p:extLst>
      <p:ext uri="{BB962C8B-B14F-4D97-AF65-F5344CB8AC3E}">
        <p14:creationId xmlns:p14="http://schemas.microsoft.com/office/powerpoint/2010/main" val="3385192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10"/>
          </p:nvPr>
        </p:nvSpPr>
        <p:spPr/>
        <p:txBody>
          <a:bodyPr/>
          <a:lstStyle/>
          <a:p>
            <a:fld id="{4544533B-A098-4211-A78F-3116E1C18851}" type="slidenum">
              <a:rPr lang="en-US" smtClean="0"/>
              <a:t>22</a:t>
            </a:fld>
            <a:endParaRPr lang="en-US"/>
          </a:p>
        </p:txBody>
      </p:sp>
    </p:spTree>
    <p:extLst>
      <p:ext uri="{BB962C8B-B14F-4D97-AF65-F5344CB8AC3E}">
        <p14:creationId xmlns:p14="http://schemas.microsoft.com/office/powerpoint/2010/main" val="4069572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4533B-A098-4211-A78F-3116E1C18851}" type="slidenum">
              <a:rPr lang="en-US" smtClean="0"/>
              <a:t>23</a:t>
            </a:fld>
            <a:endParaRPr lang="en-US"/>
          </a:p>
        </p:txBody>
      </p:sp>
    </p:spTree>
    <p:extLst>
      <p:ext uri="{BB962C8B-B14F-4D97-AF65-F5344CB8AC3E}">
        <p14:creationId xmlns:p14="http://schemas.microsoft.com/office/powerpoint/2010/main" val="335282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10"/>
          </p:nvPr>
        </p:nvSpPr>
        <p:spPr/>
        <p:txBody>
          <a:bodyPr/>
          <a:lstStyle/>
          <a:p>
            <a:fld id="{4544533B-A098-4211-A78F-3116E1C18851}" type="slidenum">
              <a:rPr lang="en-US" smtClean="0"/>
              <a:t>24</a:t>
            </a:fld>
            <a:endParaRPr lang="en-US"/>
          </a:p>
        </p:txBody>
      </p:sp>
    </p:spTree>
    <p:extLst>
      <p:ext uri="{BB962C8B-B14F-4D97-AF65-F5344CB8AC3E}">
        <p14:creationId xmlns:p14="http://schemas.microsoft.com/office/powerpoint/2010/main" val="352619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5860" y="3118104"/>
            <a:ext cx="1321308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331720" y="5632704"/>
            <a:ext cx="1088136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777240" y="2313432"/>
            <a:ext cx="6761988"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5572" y="2313432"/>
            <a:ext cx="6761988"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3124624"/>
            <a:ext cx="13213080" cy="276999"/>
          </a:xfrm>
        </p:spPr>
        <p:txBody>
          <a:bodyPr/>
          <a:lstStyle/>
          <a:p>
            <a:r>
              <a:rPr lang="en-US"/>
              <a:t>Click to edit Master title style</a:t>
            </a:r>
          </a:p>
        </p:txBody>
      </p:sp>
      <p:sp>
        <p:nvSpPr>
          <p:cNvPr id="3" name="Subtitle 2"/>
          <p:cNvSpPr>
            <a:spLocks noGrp="1"/>
          </p:cNvSpPr>
          <p:nvPr>
            <p:ph type="subTitle" idx="1"/>
          </p:nvPr>
        </p:nvSpPr>
        <p:spPr>
          <a:xfrm>
            <a:off x="2331720" y="5699760"/>
            <a:ext cx="10881360" cy="276999"/>
          </a:xfrm>
        </p:spPr>
        <p:txBody>
          <a:bodyPr/>
          <a:lstStyle>
            <a:lvl1pPr marL="0" indent="0" algn="ctr">
              <a:buNone/>
              <a:defRPr>
                <a:solidFill>
                  <a:schemeClr val="tx1">
                    <a:tint val="75000"/>
                  </a:schemeClr>
                </a:solidFill>
              </a:defRPr>
            </a:lvl1pPr>
            <a:lvl2pPr marL="670575" indent="0" algn="ctr">
              <a:buNone/>
              <a:defRPr>
                <a:solidFill>
                  <a:schemeClr val="tx1">
                    <a:tint val="75000"/>
                  </a:schemeClr>
                </a:solidFill>
              </a:defRPr>
            </a:lvl2pPr>
            <a:lvl3pPr marL="1341150" indent="0" algn="ctr">
              <a:buNone/>
              <a:defRPr>
                <a:solidFill>
                  <a:schemeClr val="tx1">
                    <a:tint val="75000"/>
                  </a:schemeClr>
                </a:solidFill>
              </a:defRPr>
            </a:lvl3pPr>
            <a:lvl4pPr marL="2011726" indent="0" algn="ctr">
              <a:buNone/>
              <a:defRPr>
                <a:solidFill>
                  <a:schemeClr val="tx1">
                    <a:tint val="75000"/>
                  </a:schemeClr>
                </a:solidFill>
              </a:defRPr>
            </a:lvl4pPr>
            <a:lvl5pPr marL="2682301" indent="0" algn="ctr">
              <a:buNone/>
              <a:defRPr>
                <a:solidFill>
                  <a:schemeClr val="tx1">
                    <a:tint val="75000"/>
                  </a:schemeClr>
                </a:solidFill>
              </a:defRPr>
            </a:lvl5pPr>
            <a:lvl6pPr marL="3352876" indent="0" algn="ctr">
              <a:buNone/>
              <a:defRPr>
                <a:solidFill>
                  <a:schemeClr val="tx1">
                    <a:tint val="75000"/>
                  </a:schemeClr>
                </a:solidFill>
              </a:defRPr>
            </a:lvl6pPr>
            <a:lvl7pPr marL="4023451" indent="0" algn="ctr">
              <a:buNone/>
              <a:defRPr>
                <a:solidFill>
                  <a:schemeClr val="tx1">
                    <a:tint val="75000"/>
                  </a:schemeClr>
                </a:solidFill>
              </a:defRPr>
            </a:lvl7pPr>
            <a:lvl8pPr marL="4694027" indent="0" algn="ctr">
              <a:buNone/>
              <a:defRPr>
                <a:solidFill>
                  <a:schemeClr val="tx1">
                    <a:tint val="75000"/>
                  </a:schemeClr>
                </a:solidFill>
              </a:defRPr>
            </a:lvl8pPr>
            <a:lvl9pPr marL="536460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77240" y="9354312"/>
            <a:ext cx="3575304" cy="276999"/>
          </a:xfrm>
        </p:spPr>
        <p:txBody>
          <a:bodyPr/>
          <a:lstStyle>
            <a:lvl1pPr>
              <a:defRPr/>
            </a:lvl1pPr>
          </a:lstStyle>
          <a:p>
            <a:pPr>
              <a:defRPr/>
            </a:pPr>
            <a:fld id="{F02751B7-5F76-4715-BF7A-67B63C16B37D}" type="datetimeFigureOut">
              <a:rPr lang="en-US"/>
              <a:pPr>
                <a:defRPr/>
              </a:pPr>
              <a:t>3/10/2025</a:t>
            </a:fld>
            <a:endParaRPr lang="en-US" dirty="0"/>
          </a:p>
        </p:txBody>
      </p:sp>
      <p:sp>
        <p:nvSpPr>
          <p:cNvPr id="5" name="Footer Placeholder 4"/>
          <p:cNvSpPr>
            <a:spLocks noGrp="1"/>
          </p:cNvSpPr>
          <p:nvPr>
            <p:ph type="ftr" sz="quarter" idx="11"/>
          </p:nvPr>
        </p:nvSpPr>
        <p:spPr>
          <a:xfrm>
            <a:off x="5285232" y="9354312"/>
            <a:ext cx="4974336" cy="276999"/>
          </a:xfr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11192256" y="9354312"/>
            <a:ext cx="3575304" cy="276999"/>
          </a:xfrm>
        </p:spPr>
        <p:txBody>
          <a:bodyPr/>
          <a:lstStyle>
            <a:lvl1pPr>
              <a:defRPr/>
            </a:lvl1pPr>
          </a:lstStyle>
          <a:p>
            <a:pPr>
              <a:defRPr/>
            </a:pPr>
            <a:fld id="{EE8132D4-C695-46EB-BFA8-96B9738D41CD}" type="slidenum">
              <a:rPr lang="en-US"/>
              <a:pPr>
                <a:defRPr/>
              </a:pPr>
              <a:t>‹#›</a:t>
            </a:fld>
            <a:endParaRPr lang="en-US" dirty="0"/>
          </a:p>
        </p:txBody>
      </p:sp>
    </p:spTree>
    <p:extLst>
      <p:ext uri="{BB962C8B-B14F-4D97-AF65-F5344CB8AC3E}">
        <p14:creationId xmlns:p14="http://schemas.microsoft.com/office/powerpoint/2010/main" val="760164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1676400"/>
            <a:ext cx="8689975" cy="1850635"/>
          </a:xfrm>
        </p:spPr>
        <p:txBody>
          <a:bodyPr/>
          <a:lstStyle>
            <a:lvl1pPr marL="0" indent="0">
              <a:buNone/>
              <a:defRPr sz="2933"/>
            </a:lvl1pPr>
            <a:lvl2pPr>
              <a:defRPr sz="2640"/>
            </a:lvl2pPr>
            <a:lvl3pPr>
              <a:defRPr sz="2347"/>
            </a:lvl3pPr>
            <a:lvl4pPr>
              <a:defRPr sz="2053"/>
            </a:lvl4pPr>
            <a:lvl5pPr>
              <a:defRPr sz="2053"/>
            </a:lvl5pPr>
            <a:lvl6pPr>
              <a:defRPr sz="2933"/>
            </a:lvl6pPr>
            <a:lvl7pPr>
              <a:defRPr sz="2933"/>
            </a:lvl7pPr>
            <a:lvl8pPr>
              <a:defRPr sz="2933"/>
            </a:lvl8pPr>
            <a:lvl9pPr>
              <a:defRPr sz="29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9653429" y="3576320"/>
            <a:ext cx="5114132" cy="315920"/>
          </a:xfrm>
        </p:spPr>
        <p:txBody>
          <a:bodyPr/>
          <a:lstStyle>
            <a:lvl1pPr marL="0" indent="0">
              <a:buNone/>
              <a:defRPr sz="2053" baseline="0"/>
            </a:lvl1pPr>
            <a:lvl2pPr marL="670575" indent="0">
              <a:buNone/>
              <a:defRPr sz="1760"/>
            </a:lvl2pPr>
            <a:lvl3pPr marL="1341150" indent="0">
              <a:buNone/>
              <a:defRPr sz="1467"/>
            </a:lvl3pPr>
            <a:lvl4pPr marL="2011726" indent="0">
              <a:buNone/>
              <a:defRPr sz="1320"/>
            </a:lvl4pPr>
            <a:lvl5pPr marL="2682301" indent="0">
              <a:buNone/>
              <a:defRPr sz="1320"/>
            </a:lvl5pPr>
            <a:lvl6pPr marL="3352876" indent="0">
              <a:buNone/>
              <a:defRPr sz="1320"/>
            </a:lvl6pPr>
            <a:lvl7pPr marL="4023451" indent="0">
              <a:buNone/>
              <a:defRPr sz="1320"/>
            </a:lvl7pPr>
            <a:lvl8pPr marL="4694027" indent="0">
              <a:buNone/>
              <a:defRPr sz="1320"/>
            </a:lvl8pPr>
            <a:lvl9pPr marL="5364602" indent="0">
              <a:buNone/>
              <a:defRPr sz="1320"/>
            </a:lvl9pPr>
          </a:lstStyle>
          <a:p>
            <a:pPr lvl="0"/>
            <a:r>
              <a:rPr lang="en-US" dirty="0"/>
              <a:t>Click to edit text box</a:t>
            </a:r>
          </a:p>
        </p:txBody>
      </p:sp>
      <p:sp>
        <p:nvSpPr>
          <p:cNvPr id="15" name="Title 14"/>
          <p:cNvSpPr>
            <a:spLocks noGrp="1"/>
          </p:cNvSpPr>
          <p:nvPr>
            <p:ph type="title" hasCustomPrompt="1"/>
          </p:nvPr>
        </p:nvSpPr>
        <p:spPr>
          <a:xfrm>
            <a:off x="777240" y="402336"/>
            <a:ext cx="13990320" cy="276999"/>
          </a:xfrm>
        </p:spPr>
        <p:txBody>
          <a:bodyPr/>
          <a:lstStyle>
            <a:lvl1pPr>
              <a:defRPr/>
            </a:lvl1pPr>
          </a:lstStyle>
          <a:p>
            <a:r>
              <a:rPr lang="en-US" dirty="0"/>
              <a:t>Click to edit title</a:t>
            </a:r>
          </a:p>
        </p:txBody>
      </p:sp>
      <p:cxnSp>
        <p:nvCxnSpPr>
          <p:cNvPr id="8" name="Straight Connector 7"/>
          <p:cNvCxnSpPr/>
          <p:nvPr userDrawn="1"/>
        </p:nvCxnSpPr>
        <p:spPr>
          <a:xfrm>
            <a:off x="0" y="1117600"/>
            <a:ext cx="15544800" cy="0"/>
          </a:xfrm>
          <a:prstGeom prst="line">
            <a:avLst/>
          </a:prstGeom>
          <a:ln w="31750">
            <a:solidFill>
              <a:srgbClr val="FDB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77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77240" y="402336"/>
            <a:ext cx="13990320" cy="16093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777240" y="2313432"/>
            <a:ext cx="1399032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285232" y="9354312"/>
            <a:ext cx="4974336"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240" y="9354312"/>
            <a:ext cx="3575304"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a:xfrm>
            <a:off x="11192256" y="9354312"/>
            <a:ext cx="3575304"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74_A561E302.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3.sv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4"/>
          <p:cNvSpPr>
            <a:spLocks noGrp="1"/>
          </p:cNvSpPr>
          <p:nvPr>
            <p:ph type="subTitle" idx="1"/>
          </p:nvPr>
        </p:nvSpPr>
        <p:spPr>
          <a:xfrm>
            <a:off x="1737360" y="447040"/>
            <a:ext cx="12070080" cy="1686560"/>
          </a:xfrm>
        </p:spPr>
        <p:txBody>
          <a:bodyPr/>
          <a:lstStyle/>
          <a:p>
            <a:pPr eaLnBrk="1" hangingPunct="1">
              <a:lnSpc>
                <a:spcPct val="90000"/>
              </a:lnSpc>
            </a:pPr>
            <a:r>
              <a:rPr lang="en-US" sz="5280" dirty="0">
                <a:solidFill>
                  <a:srgbClr val="FF6600"/>
                </a:solidFill>
                <a:latin typeface="Avenir"/>
              </a:rPr>
              <a:t>Mildred C. Hailey </a:t>
            </a:r>
            <a:r>
              <a:rPr lang="en-US" sz="5280" dirty="0" smtClean="0">
                <a:solidFill>
                  <a:srgbClr val="FF6600"/>
                </a:solidFill>
                <a:latin typeface="Avenir"/>
              </a:rPr>
              <a:t>Phase 2 Relocation</a:t>
            </a:r>
            <a:endParaRPr lang="en-US" sz="5280" dirty="0">
              <a:solidFill>
                <a:srgbClr val="FF6600"/>
              </a:solidFill>
              <a:latin typeface="Avenir"/>
            </a:endParaRPr>
          </a:p>
          <a:p>
            <a:pPr eaLnBrk="1" hangingPunct="1">
              <a:lnSpc>
                <a:spcPct val="90000"/>
              </a:lnSpc>
            </a:pPr>
            <a:r>
              <a:rPr lang="en-US" sz="5280" dirty="0" smtClean="0">
                <a:solidFill>
                  <a:srgbClr val="FF6600"/>
                </a:solidFill>
                <a:latin typeface="Avenir"/>
              </a:rPr>
              <a:t>Meeting</a:t>
            </a:r>
            <a:endParaRPr lang="en-US" sz="5280" dirty="0">
              <a:solidFill>
                <a:srgbClr val="FF6600"/>
              </a:solidFill>
              <a:latin typeface="Avenir"/>
            </a:endParaRPr>
          </a:p>
          <a:p>
            <a:pPr eaLnBrk="1" hangingPunct="1">
              <a:lnSpc>
                <a:spcPct val="90000"/>
              </a:lnSpc>
            </a:pPr>
            <a:endParaRPr lang="en-US" sz="5280" dirty="0">
              <a:solidFill>
                <a:srgbClr val="FF6600"/>
              </a:solidFill>
              <a:latin typeface="Avenir"/>
            </a:endParaRPr>
          </a:p>
        </p:txBody>
      </p:sp>
      <p:sp>
        <p:nvSpPr>
          <p:cNvPr id="4" name="Rectangle 3"/>
          <p:cNvSpPr/>
          <p:nvPr/>
        </p:nvSpPr>
        <p:spPr>
          <a:xfrm>
            <a:off x="1290320" y="223520"/>
            <a:ext cx="12964160" cy="9611360"/>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640" dirty="0"/>
          </a:p>
        </p:txBody>
      </p:sp>
      <p:pic>
        <p:nvPicPr>
          <p:cNvPr id="8" name="Picture 7" descr="Logo, company name&#10;&#10;Description automatically generated">
            <a:extLst>
              <a:ext uri="{FF2B5EF4-FFF2-40B4-BE49-F238E27FC236}">
                <a16:creationId xmlns:a16="http://schemas.microsoft.com/office/drawing/2014/main" id="{33035B6F-7506-4AAF-906A-2060EE856C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0114" y="8314393"/>
            <a:ext cx="2066383" cy="1282120"/>
          </a:xfrm>
          <a:prstGeom prst="rect">
            <a:avLst/>
          </a:prstGeom>
        </p:spPr>
      </p:pic>
      <p:pic>
        <p:nvPicPr>
          <p:cNvPr id="3" name="Picture 2" descr="A group of buildings with trees and a playground&#10;&#10;AI-generated content may be incorrect.">
            <a:extLst>
              <a:ext uri="{FF2B5EF4-FFF2-40B4-BE49-F238E27FC236}">
                <a16:creationId xmlns:a16="http://schemas.microsoft.com/office/drawing/2014/main" id="{B9643446-FE33-6A62-6826-F3406AD711FA}"/>
              </a:ext>
            </a:extLst>
          </p:cNvPr>
          <p:cNvPicPr>
            <a:picLocks noChangeAspect="1"/>
          </p:cNvPicPr>
          <p:nvPr/>
        </p:nvPicPr>
        <p:blipFill>
          <a:blip r:embed="rId4">
            <a:extLst>
              <a:ext uri="{28A0092B-C50C-407E-A947-70E740481C1C}">
                <a14:useLocalDpi xmlns:a14="http://schemas.microsoft.com/office/drawing/2010/main" val="0"/>
              </a:ext>
            </a:extLst>
          </a:blip>
          <a:srcRect t="18037" b="7045"/>
          <a:stretch/>
        </p:blipFill>
        <p:spPr>
          <a:xfrm>
            <a:off x="1447800" y="2133600"/>
            <a:ext cx="12734228" cy="5257800"/>
          </a:xfrm>
          <a:prstGeom prst="rect">
            <a:avLst/>
          </a:prstGeom>
        </p:spPr>
      </p:pic>
      <p:pic>
        <p:nvPicPr>
          <p:cNvPr id="5" name="Picture 4">
            <a:extLst>
              <a:ext uri="{FF2B5EF4-FFF2-40B4-BE49-F238E27FC236}">
                <a16:creationId xmlns:a16="http://schemas.microsoft.com/office/drawing/2014/main" id="{1409E911-DAD9-19C7-DE99-4C96562228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2288" y="8314393"/>
            <a:ext cx="3858818" cy="1102518"/>
          </a:xfrm>
          <a:prstGeom prst="rect">
            <a:avLst/>
          </a:prstGeom>
        </p:spPr>
      </p:pic>
      <p:pic>
        <p:nvPicPr>
          <p:cNvPr id="1026" name="Picture 2" descr="41c20805-7333-4f5a-8ec6-9a2629ea40f9@pro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8201283"/>
            <a:ext cx="2779822"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8ACE55-F943-4192-A898-8FF410F860C3}"/>
              </a:ext>
            </a:extLst>
          </p:cNvPr>
          <p:cNvSpPr/>
          <p:nvPr/>
        </p:nvSpPr>
        <p:spPr>
          <a:xfrm>
            <a:off x="3314700" y="457200"/>
            <a:ext cx="8915400" cy="769441"/>
          </a:xfrm>
          <a:prstGeom prst="rect">
            <a:avLst/>
          </a:prstGeom>
        </p:spPr>
        <p:txBody>
          <a:bodyPr wrap="square">
            <a:spAutoFit/>
          </a:bodyPr>
          <a:lstStyle/>
          <a:p>
            <a:pPr algn="ctr"/>
            <a:r>
              <a:rPr lang="en-US" sz="4400" b="1" dirty="0">
                <a:solidFill>
                  <a:srgbClr val="FF6600"/>
                </a:solidFill>
                <a:latin typeface="Arial" panose="020B0604020202020204" pitchFamily="34" charset="0"/>
                <a:cs typeface="Arial" panose="020B0604020202020204" pitchFamily="34" charset="0"/>
              </a:rPr>
              <a:t>Introductions</a:t>
            </a:r>
            <a:endParaRPr lang="en-US" sz="4400" dirty="0"/>
          </a:p>
        </p:txBody>
      </p:sp>
      <p:sp>
        <p:nvSpPr>
          <p:cNvPr id="4" name="TextBox 3">
            <a:extLst>
              <a:ext uri="{FF2B5EF4-FFF2-40B4-BE49-F238E27FC236}">
                <a16:creationId xmlns:a16="http://schemas.microsoft.com/office/drawing/2014/main" id="{026970B7-FCB5-4D64-BE54-D9193A8AB93A}"/>
              </a:ext>
            </a:extLst>
          </p:cNvPr>
          <p:cNvSpPr txBox="1"/>
          <p:nvPr/>
        </p:nvSpPr>
        <p:spPr>
          <a:xfrm>
            <a:off x="1600200" y="1143000"/>
            <a:ext cx="13258800" cy="9017853"/>
          </a:xfrm>
          <a:prstGeom prst="rect">
            <a:avLst/>
          </a:prstGeom>
          <a:noFill/>
        </p:spPr>
        <p:txBody>
          <a:bodyPr wrap="square" rtlCol="0">
            <a:spAutoFit/>
          </a:bodyPr>
          <a:lstStyle/>
          <a:p>
            <a:r>
              <a:rPr lang="en-US" sz="3800" b="1" dirty="0"/>
              <a:t> Boston Housing Authority (BHA) </a:t>
            </a:r>
          </a:p>
          <a:p>
            <a:pPr marL="571500" indent="-571500">
              <a:buFont typeface="Arial" panose="020B0604020202020204" pitchFamily="34" charset="0"/>
              <a:buChar char="•"/>
            </a:pPr>
            <a:r>
              <a:rPr lang="en-US" sz="3200" b="1" dirty="0"/>
              <a:t>Real Estate Development, Amy Tran </a:t>
            </a:r>
          </a:p>
          <a:p>
            <a:pPr marL="571500" indent="-571500">
              <a:buFont typeface="Arial" panose="020B0604020202020204" pitchFamily="34" charset="0"/>
              <a:buChar char="•"/>
            </a:pPr>
            <a:r>
              <a:rPr lang="en-US" sz="3200" b="1" dirty="0" smtClean="0"/>
              <a:t>Operations </a:t>
            </a:r>
            <a:r>
              <a:rPr lang="en-US" sz="3200" b="1" dirty="0" smtClean="0"/>
              <a:t>Department, </a:t>
            </a:r>
            <a:r>
              <a:rPr lang="en-US" sz="3200" b="1" dirty="0" smtClean="0"/>
              <a:t>Maria Bonilla and Neyda </a:t>
            </a:r>
            <a:r>
              <a:rPr lang="en-US" sz="3200" b="1" dirty="0" smtClean="0"/>
              <a:t>Gomez</a:t>
            </a:r>
            <a:endParaRPr lang="en-US" sz="3200" b="1" dirty="0"/>
          </a:p>
          <a:p>
            <a:endParaRPr lang="en-US" b="1" dirty="0"/>
          </a:p>
          <a:p>
            <a:r>
              <a:rPr lang="en-US" sz="3800" b="1" dirty="0"/>
              <a:t>Judy Cohn Housing and Relocation Consultants (JCHRC)</a:t>
            </a:r>
            <a:endParaRPr lang="en-US" sz="3200" b="1" dirty="0"/>
          </a:p>
          <a:p>
            <a:pPr marL="854075" indent="-571500">
              <a:buFont typeface="Arial" panose="020B0604020202020204" pitchFamily="34" charset="0"/>
              <a:buChar char="•"/>
            </a:pPr>
            <a:r>
              <a:rPr lang="en-US" sz="3200" b="1" dirty="0">
                <a:solidFill>
                  <a:schemeClr val="dk1"/>
                </a:solidFill>
                <a:ea typeface="Calibri"/>
                <a:cs typeface="Calibri" panose="020F0502020204030204" pitchFamily="34" charset="0"/>
                <a:sym typeface="Calibri"/>
              </a:rPr>
              <a:t>Judy Cohn</a:t>
            </a:r>
          </a:p>
          <a:p>
            <a:pPr marL="854075" indent="-571500">
              <a:buFont typeface="Arial" panose="020B0604020202020204" pitchFamily="34" charset="0"/>
              <a:buChar char="•"/>
            </a:pPr>
            <a:r>
              <a:rPr lang="en-US" sz="3200" b="1" dirty="0">
                <a:solidFill>
                  <a:schemeClr val="dk1"/>
                </a:solidFill>
                <a:ea typeface="Calibri"/>
                <a:cs typeface="Calibri" panose="020F0502020204030204" pitchFamily="34" charset="0"/>
                <a:sym typeface="Calibri"/>
              </a:rPr>
              <a:t>Kyrah </a:t>
            </a:r>
            <a:r>
              <a:rPr lang="en-US" sz="3200" b="1" dirty="0" smtClean="0">
                <a:solidFill>
                  <a:schemeClr val="dk1"/>
                </a:solidFill>
                <a:ea typeface="Calibri"/>
                <a:cs typeface="Calibri" panose="020F0502020204030204" pitchFamily="34" charset="0"/>
                <a:sym typeface="Calibri"/>
              </a:rPr>
              <a:t>Rodriguez 617-445-2225 </a:t>
            </a:r>
            <a:r>
              <a:rPr lang="en-US" sz="3200" b="1" dirty="0" err="1" smtClean="0">
                <a:solidFill>
                  <a:schemeClr val="dk1"/>
                </a:solidFill>
                <a:ea typeface="Calibri"/>
                <a:cs typeface="Calibri" panose="020F0502020204030204" pitchFamily="34" charset="0"/>
                <a:sym typeface="Calibri"/>
              </a:rPr>
              <a:t>ext</a:t>
            </a:r>
            <a:r>
              <a:rPr lang="en-US" sz="3200" b="1" dirty="0" smtClean="0">
                <a:solidFill>
                  <a:schemeClr val="dk1"/>
                </a:solidFill>
                <a:ea typeface="Calibri"/>
                <a:cs typeface="Calibri" panose="020F0502020204030204" pitchFamily="34" charset="0"/>
                <a:sym typeface="Calibri"/>
              </a:rPr>
              <a:t> </a:t>
            </a:r>
            <a:r>
              <a:rPr lang="en-US" sz="3200" b="1" dirty="0" smtClean="0">
                <a:solidFill>
                  <a:schemeClr val="dk1"/>
                </a:solidFill>
                <a:ea typeface="Calibri"/>
                <a:cs typeface="Calibri" panose="020F0502020204030204" pitchFamily="34" charset="0"/>
                <a:sym typeface="Calibri"/>
              </a:rPr>
              <a:t>1</a:t>
            </a:r>
          </a:p>
          <a:p>
            <a:pPr marL="854075" indent="-571500">
              <a:buFont typeface="Arial" panose="020B0604020202020204" pitchFamily="34" charset="0"/>
              <a:buChar char="•"/>
            </a:pPr>
            <a:r>
              <a:rPr lang="en-US" sz="3200" b="1" dirty="0" smtClean="0">
                <a:solidFill>
                  <a:schemeClr val="dk1"/>
                </a:solidFill>
                <a:ea typeface="Calibri"/>
                <a:cs typeface="Calibri" panose="020F0502020204030204" pitchFamily="34" charset="0"/>
                <a:sym typeface="Calibri"/>
              </a:rPr>
              <a:t>Jason Martins</a:t>
            </a:r>
          </a:p>
          <a:p>
            <a:pPr marL="854075" indent="-571500">
              <a:buFont typeface="Arial" panose="020B0604020202020204" pitchFamily="34" charset="0"/>
              <a:buChar char="•"/>
            </a:pPr>
            <a:r>
              <a:rPr lang="en-US" sz="3200" b="1" dirty="0" smtClean="0">
                <a:solidFill>
                  <a:schemeClr val="dk1"/>
                </a:solidFill>
                <a:ea typeface="Calibri"/>
                <a:cs typeface="Calibri" panose="020F0502020204030204" pitchFamily="34" charset="0"/>
                <a:sym typeface="Calibri"/>
              </a:rPr>
              <a:t>Cynthia Murchison</a:t>
            </a:r>
            <a:endParaRPr lang="en-US" sz="3200" b="1" dirty="0">
              <a:solidFill>
                <a:schemeClr val="dk1"/>
              </a:solidFill>
              <a:ea typeface="Calibri"/>
              <a:cs typeface="Calibri" panose="020F0502020204030204" pitchFamily="34" charset="0"/>
              <a:sym typeface="Calibri"/>
            </a:endParaRPr>
          </a:p>
          <a:p>
            <a:endParaRPr lang="en-US" b="1" dirty="0"/>
          </a:p>
          <a:p>
            <a:r>
              <a:rPr lang="en-US" sz="3800" b="1" dirty="0"/>
              <a:t>The </a:t>
            </a:r>
            <a:r>
              <a:rPr lang="en-US" sz="3800" b="1" dirty="0" smtClean="0"/>
              <a:t>Centre Street Partners</a:t>
            </a:r>
            <a:endParaRPr lang="en-US" sz="3800" b="1" dirty="0"/>
          </a:p>
          <a:p>
            <a:pPr marL="854075" lvl="0" indent="-571500">
              <a:buFont typeface="Arial" panose="020B0604020202020204" pitchFamily="34" charset="0"/>
              <a:buChar char="•"/>
              <a:defRPr/>
            </a:pPr>
            <a:r>
              <a:rPr lang="en-US" sz="3200" b="1" dirty="0" smtClean="0">
                <a:solidFill>
                  <a:prstClr val="black"/>
                </a:solidFill>
                <a:latin typeface="Calibri"/>
                <a:ea typeface="Calibri"/>
                <a:cs typeface="Calibri" panose="020F0502020204030204" pitchFamily="34" charset="0"/>
                <a:sym typeface="Calibri"/>
              </a:rPr>
              <a:t>Laura Martin </a:t>
            </a:r>
            <a:r>
              <a:rPr lang="en-US" sz="3200" b="1" dirty="0" smtClean="0">
                <a:solidFill>
                  <a:prstClr val="black"/>
                </a:solidFill>
                <a:latin typeface="Calibri"/>
                <a:ea typeface="Calibri"/>
                <a:cs typeface="Calibri" panose="020F0502020204030204" pitchFamily="34" charset="0"/>
                <a:sym typeface="Calibri"/>
              </a:rPr>
              <a:t>and </a:t>
            </a:r>
            <a:r>
              <a:rPr lang="en-US" sz="3200" b="1" dirty="0">
                <a:solidFill>
                  <a:prstClr val="black"/>
                </a:solidFill>
                <a:ea typeface="Calibri"/>
                <a:cs typeface="Calibri" panose="020F0502020204030204" pitchFamily="34" charset="0"/>
                <a:sym typeface="Calibri"/>
              </a:rPr>
              <a:t>Keveisha Robinson-Clark </a:t>
            </a:r>
            <a:r>
              <a:rPr lang="en-US" sz="3200" b="1" dirty="0" smtClean="0">
                <a:solidFill>
                  <a:prstClr val="black"/>
                </a:solidFill>
                <a:latin typeface="Calibri"/>
                <a:ea typeface="Calibri"/>
                <a:cs typeface="Calibri" panose="020F0502020204030204" pitchFamily="34" charset="0"/>
                <a:sym typeface="Calibri"/>
              </a:rPr>
              <a:t>(The </a:t>
            </a:r>
            <a:r>
              <a:rPr lang="en-US" sz="3200" b="1" dirty="0" smtClean="0">
                <a:solidFill>
                  <a:prstClr val="black"/>
                </a:solidFill>
                <a:latin typeface="Calibri"/>
                <a:ea typeface="Calibri"/>
                <a:cs typeface="Calibri" panose="020F0502020204030204" pitchFamily="34" charset="0"/>
                <a:sym typeface="Calibri"/>
              </a:rPr>
              <a:t>Community Builders) </a:t>
            </a:r>
          </a:p>
          <a:p>
            <a:pPr marL="854075" lvl="0" indent="-571500">
              <a:buFont typeface="Arial" panose="020B0604020202020204" pitchFamily="34" charset="0"/>
              <a:buChar char="•"/>
              <a:defRPr/>
            </a:pPr>
            <a:r>
              <a:rPr lang="en-US" sz="3200" b="1" dirty="0" smtClean="0">
                <a:solidFill>
                  <a:prstClr val="black"/>
                </a:solidFill>
                <a:latin typeface="Calibri"/>
                <a:ea typeface="Calibri"/>
                <a:cs typeface="Calibri" panose="020F0502020204030204" pitchFamily="34" charset="0"/>
                <a:sym typeface="Calibri"/>
              </a:rPr>
              <a:t>Ricky </a:t>
            </a:r>
            <a:r>
              <a:rPr lang="en-US" sz="3200" b="1" dirty="0" smtClean="0">
                <a:solidFill>
                  <a:prstClr val="black"/>
                </a:solidFill>
                <a:latin typeface="Calibri"/>
                <a:ea typeface="Calibri"/>
                <a:cs typeface="Calibri" panose="020F0502020204030204" pitchFamily="34" charset="0"/>
                <a:sym typeface="Calibri"/>
              </a:rPr>
              <a:t>Guerra (Jamaica Plain </a:t>
            </a:r>
            <a:r>
              <a:rPr lang="en-US" sz="3200" b="1" dirty="0" smtClean="0">
                <a:solidFill>
                  <a:prstClr val="black"/>
                </a:solidFill>
                <a:latin typeface="Calibri"/>
                <a:ea typeface="Calibri"/>
                <a:cs typeface="Calibri" panose="020F0502020204030204" pitchFamily="34" charset="0"/>
                <a:sym typeface="Calibri"/>
              </a:rPr>
              <a:t>Neighborhood Development </a:t>
            </a:r>
            <a:r>
              <a:rPr lang="en-US" sz="3200" b="1" dirty="0" smtClean="0">
                <a:solidFill>
                  <a:prstClr val="black"/>
                </a:solidFill>
                <a:latin typeface="Calibri"/>
                <a:ea typeface="Calibri"/>
                <a:cs typeface="Calibri" panose="020F0502020204030204" pitchFamily="34" charset="0"/>
                <a:sym typeface="Calibri"/>
              </a:rPr>
              <a:t>Corporation)</a:t>
            </a:r>
          </a:p>
          <a:p>
            <a:pPr marL="854075" lvl="0" indent="-571500">
              <a:buFont typeface="Arial" panose="020B0604020202020204" pitchFamily="34" charset="0"/>
              <a:buChar char="•"/>
              <a:defRPr/>
            </a:pPr>
            <a:r>
              <a:rPr lang="en-US" sz="3200" b="1" dirty="0" smtClean="0">
                <a:solidFill>
                  <a:prstClr val="black"/>
                </a:solidFill>
                <a:latin typeface="Calibri"/>
                <a:ea typeface="Calibri"/>
                <a:cs typeface="Calibri" panose="020F0502020204030204" pitchFamily="34" charset="0"/>
                <a:sym typeface="Calibri"/>
              </a:rPr>
              <a:t>Urban </a:t>
            </a:r>
            <a:r>
              <a:rPr lang="en-US" sz="3200" b="1" dirty="0" smtClean="0">
                <a:solidFill>
                  <a:prstClr val="black"/>
                </a:solidFill>
                <a:latin typeface="Calibri"/>
                <a:ea typeface="Calibri"/>
                <a:cs typeface="Calibri" panose="020F0502020204030204" pitchFamily="34" charset="0"/>
                <a:sym typeface="Calibri"/>
              </a:rPr>
              <a:t>Edge</a:t>
            </a:r>
            <a:endParaRPr kumimoji="0" lang="en-US" sz="3200" b="1" i="0" u="none" strike="noStrike" kern="1200" cap="none" spc="0" normalizeH="0" baseline="0" noProof="0" dirty="0">
              <a:ln>
                <a:noFill/>
              </a:ln>
              <a:solidFill>
                <a:prstClr val="black"/>
              </a:solidFill>
              <a:effectLst/>
              <a:uLnTx/>
              <a:uFillTx/>
              <a:latin typeface="Calibri"/>
              <a:ea typeface="Calibri"/>
              <a:cs typeface="Calibri" panose="020F0502020204030204" pitchFamily="34" charset="0"/>
              <a:sym typeface="Calibri"/>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t>TCB Management</a:t>
            </a:r>
            <a:endParaRPr kumimoji="0" lang="en-US" sz="3600" b="1" i="0" u="none" strike="noStrike" kern="1200" cap="none" spc="0" normalizeH="0" baseline="0" noProof="0" dirty="0">
              <a:ln>
                <a:noFill/>
              </a:ln>
              <a:solidFill>
                <a:prstClr val="black"/>
              </a:solidFill>
              <a:effectLst/>
              <a:uLnTx/>
              <a:uFillTx/>
              <a:latin typeface="Calibri"/>
            </a:endParaRPr>
          </a:p>
          <a:p>
            <a:pPr marL="854075"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Calibri"/>
                <a:cs typeface="Calibri" panose="020F0502020204030204" pitchFamily="34" charset="0"/>
                <a:sym typeface="Calibri"/>
              </a:rPr>
              <a:t>Betsy Johnson</a:t>
            </a:r>
            <a:endParaRPr lang="en-US" sz="4000" b="1" dirty="0"/>
          </a:p>
          <a:p>
            <a:endParaRPr lang="en-US" b="1" dirty="0"/>
          </a:p>
          <a:p>
            <a:r>
              <a:rPr lang="en-US" sz="3800" b="1" dirty="0"/>
              <a:t>Mildred C. Hailey Task </a:t>
            </a:r>
            <a:r>
              <a:rPr lang="en-US" sz="3800" b="1" dirty="0" smtClean="0"/>
              <a:t>Force</a:t>
            </a:r>
            <a:endParaRPr lang="en-US" sz="3520" b="1" dirty="0"/>
          </a:p>
        </p:txBody>
      </p:sp>
    </p:spTree>
    <p:extLst>
      <p:ext uri="{BB962C8B-B14F-4D97-AF65-F5344CB8AC3E}">
        <p14:creationId xmlns:p14="http://schemas.microsoft.com/office/powerpoint/2010/main" val="142011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914400"/>
            <a:ext cx="14359467" cy="8077200"/>
          </a:xfrm>
          <a:prstGeom prst="rect">
            <a:avLst/>
          </a:prstGeom>
        </p:spPr>
      </p:pic>
    </p:spTree>
    <p:extLst>
      <p:ext uri="{BB962C8B-B14F-4D97-AF65-F5344CB8AC3E}">
        <p14:creationId xmlns:p14="http://schemas.microsoft.com/office/powerpoint/2010/main" val="875668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74A970-A0D9-4969-9830-2AD05C3E0EA5}"/>
              </a:ext>
            </a:extLst>
          </p:cNvPr>
          <p:cNvSpPr>
            <a:spLocks noGrp="1"/>
          </p:cNvSpPr>
          <p:nvPr>
            <p:ph type="title"/>
          </p:nvPr>
        </p:nvSpPr>
        <p:spPr>
          <a:xfrm>
            <a:off x="777240" y="402336"/>
            <a:ext cx="13990320" cy="615553"/>
          </a:xfrm>
        </p:spPr>
        <p:txBody>
          <a:bodyPr/>
          <a:lstStyle/>
          <a:p>
            <a:r>
              <a:rPr lang="en-US" sz="4000" dirty="0"/>
              <a:t>Pre-redevelopment Site Plan</a:t>
            </a:r>
          </a:p>
        </p:txBody>
      </p:sp>
      <p:pic>
        <p:nvPicPr>
          <p:cNvPr id="5" name="Picture 4">
            <a:extLst>
              <a:ext uri="{FF2B5EF4-FFF2-40B4-BE49-F238E27FC236}">
                <a16:creationId xmlns:a16="http://schemas.microsoft.com/office/drawing/2014/main" id="{C9BA3455-29B7-4EFA-AEF5-7611A6C160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67" t="16667" r="20833"/>
          <a:stretch/>
        </p:blipFill>
        <p:spPr>
          <a:xfrm>
            <a:off x="1402081" y="1518063"/>
            <a:ext cx="9965347" cy="7138889"/>
          </a:xfrm>
          <a:prstGeom prst="rect">
            <a:avLst/>
          </a:prstGeom>
        </p:spPr>
      </p:pic>
      <p:sp>
        <p:nvSpPr>
          <p:cNvPr id="7" name="Speech Bubble: Rectangle 6">
            <a:extLst>
              <a:ext uri="{FF2B5EF4-FFF2-40B4-BE49-F238E27FC236}">
                <a16:creationId xmlns:a16="http://schemas.microsoft.com/office/drawing/2014/main" id="{03C86B67-D65E-4E00-9CED-828BEC94EDEF}"/>
              </a:ext>
            </a:extLst>
          </p:cNvPr>
          <p:cNvSpPr/>
          <p:nvPr/>
        </p:nvSpPr>
        <p:spPr>
          <a:xfrm>
            <a:off x="11524887" y="2901239"/>
            <a:ext cx="2617833" cy="636464"/>
          </a:xfrm>
          <a:prstGeom prst="wedgeRectCallout">
            <a:avLst>
              <a:gd name="adj1" fmla="val -158017"/>
              <a:gd name="adj2" fmla="val 7873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24 + 34 Heath St</a:t>
            </a:r>
          </a:p>
        </p:txBody>
      </p:sp>
      <p:sp>
        <p:nvSpPr>
          <p:cNvPr id="8" name="Speech Bubble: Rectangle 12">
            <a:extLst>
              <a:ext uri="{FF2B5EF4-FFF2-40B4-BE49-F238E27FC236}">
                <a16:creationId xmlns:a16="http://schemas.microsoft.com/office/drawing/2014/main" id="{44F89BB0-58C6-4F53-85E6-720D713FC45C}"/>
              </a:ext>
            </a:extLst>
          </p:cNvPr>
          <p:cNvSpPr/>
          <p:nvPr/>
        </p:nvSpPr>
        <p:spPr>
          <a:xfrm>
            <a:off x="11528656" y="3821541"/>
            <a:ext cx="2661286" cy="846190"/>
          </a:xfrm>
          <a:prstGeom prst="wedgeRectCallout">
            <a:avLst>
              <a:gd name="adj1" fmla="val -174514"/>
              <a:gd name="adj2" fmla="val 2438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Anna Mae Cole Center </a:t>
            </a:r>
          </a:p>
        </p:txBody>
      </p:sp>
      <p:sp>
        <p:nvSpPr>
          <p:cNvPr id="9" name="Speech Bubble: Rectangle 9">
            <a:extLst>
              <a:ext uri="{FF2B5EF4-FFF2-40B4-BE49-F238E27FC236}">
                <a16:creationId xmlns:a16="http://schemas.microsoft.com/office/drawing/2014/main" id="{85844696-DB53-4E6C-840D-14AEA37D46DE}"/>
              </a:ext>
            </a:extLst>
          </p:cNvPr>
          <p:cNvSpPr/>
          <p:nvPr/>
        </p:nvSpPr>
        <p:spPr>
          <a:xfrm>
            <a:off x="1402081" y="8792271"/>
            <a:ext cx="1947221" cy="930848"/>
          </a:xfrm>
          <a:prstGeom prst="wedgeRectCallout">
            <a:avLst>
              <a:gd name="adj1" fmla="val 142353"/>
              <a:gd name="adj2" fmla="val -300054"/>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295 + 297 Centre St</a:t>
            </a:r>
          </a:p>
        </p:txBody>
      </p:sp>
      <p:sp>
        <p:nvSpPr>
          <p:cNvPr id="10" name="Speech Bubble: Rectangle 9">
            <a:extLst>
              <a:ext uri="{FF2B5EF4-FFF2-40B4-BE49-F238E27FC236}">
                <a16:creationId xmlns:a16="http://schemas.microsoft.com/office/drawing/2014/main" id="{EAABBF0D-85B5-46E3-897D-97538E9CE73C}"/>
              </a:ext>
            </a:extLst>
          </p:cNvPr>
          <p:cNvSpPr/>
          <p:nvPr/>
        </p:nvSpPr>
        <p:spPr>
          <a:xfrm>
            <a:off x="3429457" y="8792271"/>
            <a:ext cx="1947221" cy="930848"/>
          </a:xfrm>
          <a:prstGeom prst="wedgeRectCallout">
            <a:avLst>
              <a:gd name="adj1" fmla="val 62154"/>
              <a:gd name="adj2" fmla="val -279564"/>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285 + 287</a:t>
            </a:r>
          </a:p>
          <a:p>
            <a:pPr algn="ctr"/>
            <a:r>
              <a:rPr lang="en-US" sz="2640" dirty="0">
                <a:solidFill>
                  <a:schemeClr val="tx1"/>
                </a:solidFill>
                <a:latin typeface="Calibri" panose="020F0502020204030204" pitchFamily="34" charset="0"/>
                <a:cs typeface="Calibri" panose="020F0502020204030204" pitchFamily="34" charset="0"/>
              </a:rPr>
              <a:t>Centre St</a:t>
            </a:r>
          </a:p>
        </p:txBody>
      </p:sp>
      <p:sp>
        <p:nvSpPr>
          <p:cNvPr id="11" name="Speech Bubble: Rectangle 9">
            <a:extLst>
              <a:ext uri="{FF2B5EF4-FFF2-40B4-BE49-F238E27FC236}">
                <a16:creationId xmlns:a16="http://schemas.microsoft.com/office/drawing/2014/main" id="{2CA8DD9D-BF3C-4AA4-90F8-B9C19E9DD7E1}"/>
              </a:ext>
            </a:extLst>
          </p:cNvPr>
          <p:cNvSpPr/>
          <p:nvPr/>
        </p:nvSpPr>
        <p:spPr>
          <a:xfrm>
            <a:off x="5467736" y="8792271"/>
            <a:ext cx="2118829" cy="930848"/>
          </a:xfrm>
          <a:prstGeom prst="wedgeRectCallout">
            <a:avLst>
              <a:gd name="adj1" fmla="val -7826"/>
              <a:gd name="adj2" fmla="val -28278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275, 277, 279 Centre St</a:t>
            </a:r>
          </a:p>
        </p:txBody>
      </p:sp>
      <p:sp>
        <p:nvSpPr>
          <p:cNvPr id="12" name="Speech Bubble: Rectangle 9">
            <a:extLst>
              <a:ext uri="{FF2B5EF4-FFF2-40B4-BE49-F238E27FC236}">
                <a16:creationId xmlns:a16="http://schemas.microsoft.com/office/drawing/2014/main" id="{0548EEAE-92DC-4849-AC75-F8A387D2BFAF}"/>
              </a:ext>
            </a:extLst>
          </p:cNvPr>
          <p:cNvSpPr/>
          <p:nvPr/>
        </p:nvSpPr>
        <p:spPr>
          <a:xfrm>
            <a:off x="11543095" y="7264400"/>
            <a:ext cx="2632404" cy="846190"/>
          </a:xfrm>
          <a:prstGeom prst="wedgeRectCallout">
            <a:avLst>
              <a:gd name="adj1" fmla="val -220694"/>
              <a:gd name="adj2" fmla="val -86427"/>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265 + 267  Centre St </a:t>
            </a:r>
          </a:p>
        </p:txBody>
      </p:sp>
      <p:sp>
        <p:nvSpPr>
          <p:cNvPr id="13" name="Speech Bubble: Rectangle 9">
            <a:extLst>
              <a:ext uri="{FF2B5EF4-FFF2-40B4-BE49-F238E27FC236}">
                <a16:creationId xmlns:a16="http://schemas.microsoft.com/office/drawing/2014/main" id="{594F9FDD-3E00-417F-AD7F-0091061BF091}"/>
              </a:ext>
            </a:extLst>
          </p:cNvPr>
          <p:cNvSpPr/>
          <p:nvPr/>
        </p:nvSpPr>
        <p:spPr>
          <a:xfrm>
            <a:off x="11528656" y="6169865"/>
            <a:ext cx="2661286" cy="846190"/>
          </a:xfrm>
          <a:prstGeom prst="wedgeRectCallout">
            <a:avLst>
              <a:gd name="adj1" fmla="val -199143"/>
              <a:gd name="adj2" fmla="val -6038"/>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50 + 52 Lamartine St</a:t>
            </a:r>
          </a:p>
        </p:txBody>
      </p:sp>
      <p:sp>
        <p:nvSpPr>
          <p:cNvPr id="14" name="Speech Bubble: Rectangle 9">
            <a:extLst>
              <a:ext uri="{FF2B5EF4-FFF2-40B4-BE49-F238E27FC236}">
                <a16:creationId xmlns:a16="http://schemas.microsoft.com/office/drawing/2014/main" id="{E4625A53-6C4D-440E-9AB8-D920C926D3A6}"/>
              </a:ext>
            </a:extLst>
          </p:cNvPr>
          <p:cNvSpPr/>
          <p:nvPr/>
        </p:nvSpPr>
        <p:spPr>
          <a:xfrm>
            <a:off x="11528656" y="4916077"/>
            <a:ext cx="2661286" cy="1005445"/>
          </a:xfrm>
          <a:prstGeom prst="wedgeRectCallout">
            <a:avLst>
              <a:gd name="adj1" fmla="val -220954"/>
              <a:gd name="adj2" fmla="val 21185"/>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960, 962, 964</a:t>
            </a:r>
          </a:p>
          <a:p>
            <a:pPr algn="ctr"/>
            <a:r>
              <a:rPr lang="en-US" sz="2640" dirty="0">
                <a:solidFill>
                  <a:schemeClr val="tx1"/>
                </a:solidFill>
                <a:latin typeface="Calibri" panose="020F0502020204030204" pitchFamily="34" charset="0"/>
                <a:cs typeface="Calibri" panose="020F0502020204030204" pitchFamily="34" charset="0"/>
              </a:rPr>
              <a:t>Parker St</a:t>
            </a:r>
          </a:p>
        </p:txBody>
      </p:sp>
      <p:sp>
        <p:nvSpPr>
          <p:cNvPr id="15" name="Freeform: Shape 14">
            <a:extLst>
              <a:ext uri="{FF2B5EF4-FFF2-40B4-BE49-F238E27FC236}">
                <a16:creationId xmlns:a16="http://schemas.microsoft.com/office/drawing/2014/main" id="{773155E6-6B10-42A8-8A9A-213E034E5E46}"/>
              </a:ext>
            </a:extLst>
          </p:cNvPr>
          <p:cNvSpPr/>
          <p:nvPr/>
        </p:nvSpPr>
        <p:spPr>
          <a:xfrm>
            <a:off x="4754880" y="2887007"/>
            <a:ext cx="4257962" cy="4614855"/>
          </a:xfrm>
          <a:custGeom>
            <a:avLst/>
            <a:gdLst>
              <a:gd name="connsiteX0" fmla="*/ 2347784 w 2940908"/>
              <a:gd name="connsiteY0" fmla="*/ 0 h 2850292"/>
              <a:gd name="connsiteX1" fmla="*/ 2669060 w 2940908"/>
              <a:gd name="connsiteY1" fmla="*/ 370703 h 2850292"/>
              <a:gd name="connsiteX2" fmla="*/ 2940908 w 2940908"/>
              <a:gd name="connsiteY2" fmla="*/ 436605 h 2850292"/>
              <a:gd name="connsiteX3" fmla="*/ 2652584 w 2940908"/>
              <a:gd name="connsiteY3" fmla="*/ 1334530 h 2850292"/>
              <a:gd name="connsiteX4" fmla="*/ 2685535 w 2940908"/>
              <a:gd name="connsiteY4" fmla="*/ 1548713 h 2850292"/>
              <a:gd name="connsiteX5" fmla="*/ 2372498 w 2940908"/>
              <a:gd name="connsiteY5" fmla="*/ 1771135 h 2850292"/>
              <a:gd name="connsiteX6" fmla="*/ 1894703 w 2940908"/>
              <a:gd name="connsiteY6" fmla="*/ 2850292 h 2850292"/>
              <a:gd name="connsiteX7" fmla="*/ 0 w 2940908"/>
              <a:gd name="connsiteY7" fmla="*/ 2734962 h 2850292"/>
              <a:gd name="connsiteX8" fmla="*/ 205946 w 2940908"/>
              <a:gd name="connsiteY8" fmla="*/ 2018270 h 2850292"/>
              <a:gd name="connsiteX9" fmla="*/ 560173 w 2940908"/>
              <a:gd name="connsiteY9" fmla="*/ 2100649 h 2850292"/>
              <a:gd name="connsiteX10" fmla="*/ 832022 w 2940908"/>
              <a:gd name="connsiteY10" fmla="*/ 1985319 h 2850292"/>
              <a:gd name="connsiteX11" fmla="*/ 930876 w 2940908"/>
              <a:gd name="connsiteY11" fmla="*/ 1598140 h 2850292"/>
              <a:gd name="connsiteX12" fmla="*/ 1103870 w 2940908"/>
              <a:gd name="connsiteY12" fmla="*/ 1589903 h 2850292"/>
              <a:gd name="connsiteX13" fmla="*/ 1227438 w 2940908"/>
              <a:gd name="connsiteY13" fmla="*/ 1178011 h 2850292"/>
              <a:gd name="connsiteX14" fmla="*/ 1507525 w 2940908"/>
              <a:gd name="connsiteY14" fmla="*/ 1268627 h 2850292"/>
              <a:gd name="connsiteX15" fmla="*/ 1639330 w 2940908"/>
              <a:gd name="connsiteY15" fmla="*/ 1556951 h 2850292"/>
              <a:gd name="connsiteX16" fmla="*/ 1861752 w 2940908"/>
              <a:gd name="connsiteY16" fmla="*/ 1449859 h 2850292"/>
              <a:gd name="connsiteX17" fmla="*/ 2224216 w 2940908"/>
              <a:gd name="connsiteY17" fmla="*/ 436605 h 2850292"/>
              <a:gd name="connsiteX18" fmla="*/ 2141838 w 2940908"/>
              <a:gd name="connsiteY18" fmla="*/ 156519 h 2850292"/>
              <a:gd name="connsiteX19" fmla="*/ 2347784 w 2940908"/>
              <a:gd name="connsiteY19" fmla="*/ 0 h 2850292"/>
              <a:gd name="connsiteX0" fmla="*/ 2347784 w 2940908"/>
              <a:gd name="connsiteY0" fmla="*/ 0 h 2850292"/>
              <a:gd name="connsiteX1" fmla="*/ 2669060 w 2940908"/>
              <a:gd name="connsiteY1" fmla="*/ 370703 h 2850292"/>
              <a:gd name="connsiteX2" fmla="*/ 2940908 w 2940908"/>
              <a:gd name="connsiteY2" fmla="*/ 436605 h 2850292"/>
              <a:gd name="connsiteX3" fmla="*/ 2652584 w 2940908"/>
              <a:gd name="connsiteY3" fmla="*/ 1334530 h 2850292"/>
              <a:gd name="connsiteX4" fmla="*/ 2685535 w 2940908"/>
              <a:gd name="connsiteY4" fmla="*/ 1548713 h 2850292"/>
              <a:gd name="connsiteX5" fmla="*/ 2372498 w 2940908"/>
              <a:gd name="connsiteY5" fmla="*/ 1771135 h 2850292"/>
              <a:gd name="connsiteX6" fmla="*/ 1894703 w 2940908"/>
              <a:gd name="connsiteY6" fmla="*/ 2850292 h 2850292"/>
              <a:gd name="connsiteX7" fmla="*/ 0 w 2940908"/>
              <a:gd name="connsiteY7" fmla="*/ 2734962 h 2850292"/>
              <a:gd name="connsiteX8" fmla="*/ 205946 w 2940908"/>
              <a:gd name="connsiteY8" fmla="*/ 2018270 h 2850292"/>
              <a:gd name="connsiteX9" fmla="*/ 560173 w 2940908"/>
              <a:gd name="connsiteY9" fmla="*/ 2100649 h 2850292"/>
              <a:gd name="connsiteX10" fmla="*/ 832022 w 2940908"/>
              <a:gd name="connsiteY10" fmla="*/ 1985319 h 2850292"/>
              <a:gd name="connsiteX11" fmla="*/ 930876 w 2940908"/>
              <a:gd name="connsiteY11" fmla="*/ 1598140 h 2850292"/>
              <a:gd name="connsiteX12" fmla="*/ 1103870 w 2940908"/>
              <a:gd name="connsiteY12" fmla="*/ 1589903 h 2850292"/>
              <a:gd name="connsiteX13" fmla="*/ 1227438 w 2940908"/>
              <a:gd name="connsiteY13" fmla="*/ 1178011 h 2850292"/>
              <a:gd name="connsiteX14" fmla="*/ 1507525 w 2940908"/>
              <a:gd name="connsiteY14" fmla="*/ 1268627 h 2850292"/>
              <a:gd name="connsiteX15" fmla="*/ 1639330 w 2940908"/>
              <a:gd name="connsiteY15" fmla="*/ 1556951 h 2850292"/>
              <a:gd name="connsiteX16" fmla="*/ 1861752 w 2940908"/>
              <a:gd name="connsiteY16" fmla="*/ 1449859 h 2850292"/>
              <a:gd name="connsiteX17" fmla="*/ 2224216 w 2940908"/>
              <a:gd name="connsiteY17" fmla="*/ 436605 h 2850292"/>
              <a:gd name="connsiteX18" fmla="*/ 2461660 w 2940908"/>
              <a:gd name="connsiteY18" fmla="*/ 565975 h 2850292"/>
              <a:gd name="connsiteX19" fmla="*/ 2347784 w 2940908"/>
              <a:gd name="connsiteY19" fmla="*/ 0 h 2850292"/>
              <a:gd name="connsiteX0" fmla="*/ 2774213 w 2940908"/>
              <a:gd name="connsiteY0" fmla="*/ 388289 h 2479589"/>
              <a:gd name="connsiteX1" fmla="*/ 2669060 w 2940908"/>
              <a:gd name="connsiteY1" fmla="*/ 0 h 2479589"/>
              <a:gd name="connsiteX2" fmla="*/ 2940908 w 2940908"/>
              <a:gd name="connsiteY2" fmla="*/ 65902 h 2479589"/>
              <a:gd name="connsiteX3" fmla="*/ 2652584 w 2940908"/>
              <a:gd name="connsiteY3" fmla="*/ 963827 h 2479589"/>
              <a:gd name="connsiteX4" fmla="*/ 2685535 w 2940908"/>
              <a:gd name="connsiteY4" fmla="*/ 1178010 h 2479589"/>
              <a:gd name="connsiteX5" fmla="*/ 2372498 w 2940908"/>
              <a:gd name="connsiteY5" fmla="*/ 1400432 h 2479589"/>
              <a:gd name="connsiteX6" fmla="*/ 1894703 w 2940908"/>
              <a:gd name="connsiteY6" fmla="*/ 2479589 h 2479589"/>
              <a:gd name="connsiteX7" fmla="*/ 0 w 2940908"/>
              <a:gd name="connsiteY7" fmla="*/ 2364259 h 2479589"/>
              <a:gd name="connsiteX8" fmla="*/ 205946 w 2940908"/>
              <a:gd name="connsiteY8" fmla="*/ 1647567 h 2479589"/>
              <a:gd name="connsiteX9" fmla="*/ 560173 w 2940908"/>
              <a:gd name="connsiteY9" fmla="*/ 1729946 h 2479589"/>
              <a:gd name="connsiteX10" fmla="*/ 832022 w 2940908"/>
              <a:gd name="connsiteY10" fmla="*/ 1614616 h 2479589"/>
              <a:gd name="connsiteX11" fmla="*/ 930876 w 2940908"/>
              <a:gd name="connsiteY11" fmla="*/ 1227437 h 2479589"/>
              <a:gd name="connsiteX12" fmla="*/ 1103870 w 2940908"/>
              <a:gd name="connsiteY12" fmla="*/ 1219200 h 2479589"/>
              <a:gd name="connsiteX13" fmla="*/ 1227438 w 2940908"/>
              <a:gd name="connsiteY13" fmla="*/ 807308 h 2479589"/>
              <a:gd name="connsiteX14" fmla="*/ 1507525 w 2940908"/>
              <a:gd name="connsiteY14" fmla="*/ 897924 h 2479589"/>
              <a:gd name="connsiteX15" fmla="*/ 1639330 w 2940908"/>
              <a:gd name="connsiteY15" fmla="*/ 1186248 h 2479589"/>
              <a:gd name="connsiteX16" fmla="*/ 1861752 w 2940908"/>
              <a:gd name="connsiteY16" fmla="*/ 1079156 h 2479589"/>
              <a:gd name="connsiteX17" fmla="*/ 2224216 w 2940908"/>
              <a:gd name="connsiteY17" fmla="*/ 65902 h 2479589"/>
              <a:gd name="connsiteX18" fmla="*/ 2461660 w 2940908"/>
              <a:gd name="connsiteY18" fmla="*/ 195272 h 2479589"/>
              <a:gd name="connsiteX19" fmla="*/ 2774213 w 2940908"/>
              <a:gd name="connsiteY19" fmla="*/ 388289 h 2479589"/>
              <a:gd name="connsiteX0" fmla="*/ 2774213 w 2940908"/>
              <a:gd name="connsiteY0" fmla="*/ 322387 h 2413687"/>
              <a:gd name="connsiteX1" fmla="*/ 2853200 w 2940908"/>
              <a:gd name="connsiteY1" fmla="*/ 363528 h 2413687"/>
              <a:gd name="connsiteX2" fmla="*/ 2940908 w 2940908"/>
              <a:gd name="connsiteY2" fmla="*/ 0 h 2413687"/>
              <a:gd name="connsiteX3" fmla="*/ 2652584 w 2940908"/>
              <a:gd name="connsiteY3" fmla="*/ 897925 h 2413687"/>
              <a:gd name="connsiteX4" fmla="*/ 2685535 w 2940908"/>
              <a:gd name="connsiteY4" fmla="*/ 1112108 h 2413687"/>
              <a:gd name="connsiteX5" fmla="*/ 2372498 w 2940908"/>
              <a:gd name="connsiteY5" fmla="*/ 1334530 h 2413687"/>
              <a:gd name="connsiteX6" fmla="*/ 1894703 w 2940908"/>
              <a:gd name="connsiteY6" fmla="*/ 2413687 h 2413687"/>
              <a:gd name="connsiteX7" fmla="*/ 0 w 2940908"/>
              <a:gd name="connsiteY7" fmla="*/ 2298357 h 2413687"/>
              <a:gd name="connsiteX8" fmla="*/ 205946 w 2940908"/>
              <a:gd name="connsiteY8" fmla="*/ 1581665 h 2413687"/>
              <a:gd name="connsiteX9" fmla="*/ 560173 w 2940908"/>
              <a:gd name="connsiteY9" fmla="*/ 1664044 h 2413687"/>
              <a:gd name="connsiteX10" fmla="*/ 832022 w 2940908"/>
              <a:gd name="connsiteY10" fmla="*/ 1548714 h 2413687"/>
              <a:gd name="connsiteX11" fmla="*/ 930876 w 2940908"/>
              <a:gd name="connsiteY11" fmla="*/ 1161535 h 2413687"/>
              <a:gd name="connsiteX12" fmla="*/ 1103870 w 2940908"/>
              <a:gd name="connsiteY12" fmla="*/ 1153298 h 2413687"/>
              <a:gd name="connsiteX13" fmla="*/ 1227438 w 2940908"/>
              <a:gd name="connsiteY13" fmla="*/ 741406 h 2413687"/>
              <a:gd name="connsiteX14" fmla="*/ 1507525 w 2940908"/>
              <a:gd name="connsiteY14" fmla="*/ 832022 h 2413687"/>
              <a:gd name="connsiteX15" fmla="*/ 1639330 w 2940908"/>
              <a:gd name="connsiteY15" fmla="*/ 1120346 h 2413687"/>
              <a:gd name="connsiteX16" fmla="*/ 1861752 w 2940908"/>
              <a:gd name="connsiteY16" fmla="*/ 1013254 h 2413687"/>
              <a:gd name="connsiteX17" fmla="*/ 2224216 w 2940908"/>
              <a:gd name="connsiteY17" fmla="*/ 0 h 2413687"/>
              <a:gd name="connsiteX18" fmla="*/ 2461660 w 2940908"/>
              <a:gd name="connsiteY18" fmla="*/ 129370 h 2413687"/>
              <a:gd name="connsiteX19" fmla="*/ 2774213 w 2940908"/>
              <a:gd name="connsiteY19" fmla="*/ 322387 h 2413687"/>
              <a:gd name="connsiteX0" fmla="*/ 2774213 w 2853200"/>
              <a:gd name="connsiteY0" fmla="*/ 322387 h 2413687"/>
              <a:gd name="connsiteX1" fmla="*/ 2853200 w 2853200"/>
              <a:gd name="connsiteY1" fmla="*/ 363528 h 2413687"/>
              <a:gd name="connsiteX2" fmla="*/ 2652584 w 2853200"/>
              <a:gd name="connsiteY2" fmla="*/ 897925 h 2413687"/>
              <a:gd name="connsiteX3" fmla="*/ 2685535 w 2853200"/>
              <a:gd name="connsiteY3" fmla="*/ 1112108 h 2413687"/>
              <a:gd name="connsiteX4" fmla="*/ 2372498 w 2853200"/>
              <a:gd name="connsiteY4" fmla="*/ 1334530 h 2413687"/>
              <a:gd name="connsiteX5" fmla="*/ 1894703 w 2853200"/>
              <a:gd name="connsiteY5" fmla="*/ 2413687 h 2413687"/>
              <a:gd name="connsiteX6" fmla="*/ 0 w 2853200"/>
              <a:gd name="connsiteY6" fmla="*/ 2298357 h 2413687"/>
              <a:gd name="connsiteX7" fmla="*/ 205946 w 2853200"/>
              <a:gd name="connsiteY7" fmla="*/ 1581665 h 2413687"/>
              <a:gd name="connsiteX8" fmla="*/ 560173 w 2853200"/>
              <a:gd name="connsiteY8" fmla="*/ 1664044 h 2413687"/>
              <a:gd name="connsiteX9" fmla="*/ 832022 w 2853200"/>
              <a:gd name="connsiteY9" fmla="*/ 1548714 h 2413687"/>
              <a:gd name="connsiteX10" fmla="*/ 930876 w 2853200"/>
              <a:gd name="connsiteY10" fmla="*/ 1161535 h 2413687"/>
              <a:gd name="connsiteX11" fmla="*/ 1103870 w 2853200"/>
              <a:gd name="connsiteY11" fmla="*/ 1153298 h 2413687"/>
              <a:gd name="connsiteX12" fmla="*/ 1227438 w 2853200"/>
              <a:gd name="connsiteY12" fmla="*/ 741406 h 2413687"/>
              <a:gd name="connsiteX13" fmla="*/ 1507525 w 2853200"/>
              <a:gd name="connsiteY13" fmla="*/ 832022 h 2413687"/>
              <a:gd name="connsiteX14" fmla="*/ 1639330 w 2853200"/>
              <a:gd name="connsiteY14" fmla="*/ 1120346 h 2413687"/>
              <a:gd name="connsiteX15" fmla="*/ 1861752 w 2853200"/>
              <a:gd name="connsiteY15" fmla="*/ 1013254 h 2413687"/>
              <a:gd name="connsiteX16" fmla="*/ 2224216 w 2853200"/>
              <a:gd name="connsiteY16" fmla="*/ 0 h 2413687"/>
              <a:gd name="connsiteX17" fmla="*/ 2461660 w 2853200"/>
              <a:gd name="connsiteY17" fmla="*/ 129370 h 2413687"/>
              <a:gd name="connsiteX18" fmla="*/ 2774213 w 2853200"/>
              <a:gd name="connsiteY18" fmla="*/ 322387 h 2413687"/>
              <a:gd name="connsiteX0" fmla="*/ 2774213 w 2853200"/>
              <a:gd name="connsiteY0" fmla="*/ 242493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17" fmla="*/ 2461660 w 2853200"/>
              <a:gd name="connsiteY17" fmla="*/ 49476 h 2333793"/>
              <a:gd name="connsiteX18" fmla="*/ 2774213 w 2853200"/>
              <a:gd name="connsiteY18" fmla="*/ 242493 h 2333793"/>
              <a:gd name="connsiteX0" fmla="*/ 2461660 w 2853200"/>
              <a:gd name="connsiteY0" fmla="*/ 49476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17" fmla="*/ 2461660 w 2853200"/>
              <a:gd name="connsiteY17" fmla="*/ 49476 h 2333793"/>
              <a:gd name="connsiteX0" fmla="*/ 2175759 w 2853200"/>
              <a:gd name="connsiteY0" fmla="*/ 0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0" fmla="*/ 2175759 w 3005195"/>
              <a:gd name="connsiteY0" fmla="*/ 225394 h 2559187"/>
              <a:gd name="connsiteX1" fmla="*/ 3005195 w 3005195"/>
              <a:gd name="connsiteY1" fmla="*/ 0 h 2559187"/>
              <a:gd name="connsiteX2" fmla="*/ 2652584 w 3005195"/>
              <a:gd name="connsiteY2" fmla="*/ 1043425 h 2559187"/>
              <a:gd name="connsiteX3" fmla="*/ 2685535 w 3005195"/>
              <a:gd name="connsiteY3" fmla="*/ 1257608 h 2559187"/>
              <a:gd name="connsiteX4" fmla="*/ 2372498 w 3005195"/>
              <a:gd name="connsiteY4" fmla="*/ 1480030 h 2559187"/>
              <a:gd name="connsiteX5" fmla="*/ 1894703 w 3005195"/>
              <a:gd name="connsiteY5" fmla="*/ 2559187 h 2559187"/>
              <a:gd name="connsiteX6" fmla="*/ 0 w 3005195"/>
              <a:gd name="connsiteY6" fmla="*/ 2443857 h 2559187"/>
              <a:gd name="connsiteX7" fmla="*/ 205946 w 3005195"/>
              <a:gd name="connsiteY7" fmla="*/ 1727165 h 2559187"/>
              <a:gd name="connsiteX8" fmla="*/ 560173 w 3005195"/>
              <a:gd name="connsiteY8" fmla="*/ 1809544 h 2559187"/>
              <a:gd name="connsiteX9" fmla="*/ 832022 w 3005195"/>
              <a:gd name="connsiteY9" fmla="*/ 1694214 h 2559187"/>
              <a:gd name="connsiteX10" fmla="*/ 930876 w 3005195"/>
              <a:gd name="connsiteY10" fmla="*/ 1307035 h 2559187"/>
              <a:gd name="connsiteX11" fmla="*/ 1103870 w 3005195"/>
              <a:gd name="connsiteY11" fmla="*/ 1298798 h 2559187"/>
              <a:gd name="connsiteX12" fmla="*/ 1227438 w 3005195"/>
              <a:gd name="connsiteY12" fmla="*/ 886906 h 2559187"/>
              <a:gd name="connsiteX13" fmla="*/ 1507525 w 3005195"/>
              <a:gd name="connsiteY13" fmla="*/ 977522 h 2559187"/>
              <a:gd name="connsiteX14" fmla="*/ 1639330 w 3005195"/>
              <a:gd name="connsiteY14" fmla="*/ 1265846 h 2559187"/>
              <a:gd name="connsiteX15" fmla="*/ 1861752 w 3005195"/>
              <a:gd name="connsiteY15" fmla="*/ 1158754 h 2559187"/>
              <a:gd name="connsiteX16" fmla="*/ 2175759 w 3005195"/>
              <a:gd name="connsiteY16" fmla="*/ 225394 h 2559187"/>
              <a:gd name="connsiteX0" fmla="*/ 2175759 w 3005195"/>
              <a:gd name="connsiteY0" fmla="*/ 225394 h 2559187"/>
              <a:gd name="connsiteX1" fmla="*/ 2572797 w 3005195"/>
              <a:gd name="connsiteY1" fmla="*/ 92225 h 2559187"/>
              <a:gd name="connsiteX2" fmla="*/ 3005195 w 3005195"/>
              <a:gd name="connsiteY2" fmla="*/ 0 h 2559187"/>
              <a:gd name="connsiteX3" fmla="*/ 2652584 w 3005195"/>
              <a:gd name="connsiteY3" fmla="*/ 1043425 h 2559187"/>
              <a:gd name="connsiteX4" fmla="*/ 2685535 w 3005195"/>
              <a:gd name="connsiteY4" fmla="*/ 1257608 h 2559187"/>
              <a:gd name="connsiteX5" fmla="*/ 2372498 w 3005195"/>
              <a:gd name="connsiteY5" fmla="*/ 1480030 h 2559187"/>
              <a:gd name="connsiteX6" fmla="*/ 1894703 w 3005195"/>
              <a:gd name="connsiteY6" fmla="*/ 2559187 h 2559187"/>
              <a:gd name="connsiteX7" fmla="*/ 0 w 3005195"/>
              <a:gd name="connsiteY7" fmla="*/ 2443857 h 2559187"/>
              <a:gd name="connsiteX8" fmla="*/ 205946 w 3005195"/>
              <a:gd name="connsiteY8" fmla="*/ 1727165 h 2559187"/>
              <a:gd name="connsiteX9" fmla="*/ 560173 w 3005195"/>
              <a:gd name="connsiteY9" fmla="*/ 1809544 h 2559187"/>
              <a:gd name="connsiteX10" fmla="*/ 832022 w 3005195"/>
              <a:gd name="connsiteY10" fmla="*/ 1694214 h 2559187"/>
              <a:gd name="connsiteX11" fmla="*/ 930876 w 3005195"/>
              <a:gd name="connsiteY11" fmla="*/ 1307035 h 2559187"/>
              <a:gd name="connsiteX12" fmla="*/ 1103870 w 3005195"/>
              <a:gd name="connsiteY12" fmla="*/ 1298798 h 2559187"/>
              <a:gd name="connsiteX13" fmla="*/ 1227438 w 3005195"/>
              <a:gd name="connsiteY13" fmla="*/ 886906 h 2559187"/>
              <a:gd name="connsiteX14" fmla="*/ 1507525 w 3005195"/>
              <a:gd name="connsiteY14" fmla="*/ 977522 h 2559187"/>
              <a:gd name="connsiteX15" fmla="*/ 1639330 w 3005195"/>
              <a:gd name="connsiteY15" fmla="*/ 1265846 h 2559187"/>
              <a:gd name="connsiteX16" fmla="*/ 1861752 w 3005195"/>
              <a:gd name="connsiteY16" fmla="*/ 1158754 h 2559187"/>
              <a:gd name="connsiteX17" fmla="*/ 2175759 w 3005195"/>
              <a:gd name="connsiteY17" fmla="*/ 225394 h 2559187"/>
              <a:gd name="connsiteX0" fmla="*/ 2175759 w 3005195"/>
              <a:gd name="connsiteY0" fmla="*/ 387683 h 2721476"/>
              <a:gd name="connsiteX1" fmla="*/ 2534798 w 3005195"/>
              <a:gd name="connsiteY1" fmla="*/ 0 h 2721476"/>
              <a:gd name="connsiteX2" fmla="*/ 3005195 w 3005195"/>
              <a:gd name="connsiteY2" fmla="*/ 162289 h 2721476"/>
              <a:gd name="connsiteX3" fmla="*/ 2652584 w 3005195"/>
              <a:gd name="connsiteY3" fmla="*/ 1205714 h 2721476"/>
              <a:gd name="connsiteX4" fmla="*/ 2685535 w 3005195"/>
              <a:gd name="connsiteY4" fmla="*/ 1419897 h 2721476"/>
              <a:gd name="connsiteX5" fmla="*/ 2372498 w 3005195"/>
              <a:gd name="connsiteY5" fmla="*/ 1642319 h 2721476"/>
              <a:gd name="connsiteX6" fmla="*/ 1894703 w 3005195"/>
              <a:gd name="connsiteY6" fmla="*/ 2721476 h 2721476"/>
              <a:gd name="connsiteX7" fmla="*/ 0 w 3005195"/>
              <a:gd name="connsiteY7" fmla="*/ 2606146 h 2721476"/>
              <a:gd name="connsiteX8" fmla="*/ 205946 w 3005195"/>
              <a:gd name="connsiteY8" fmla="*/ 1889454 h 2721476"/>
              <a:gd name="connsiteX9" fmla="*/ 560173 w 3005195"/>
              <a:gd name="connsiteY9" fmla="*/ 1971833 h 2721476"/>
              <a:gd name="connsiteX10" fmla="*/ 832022 w 3005195"/>
              <a:gd name="connsiteY10" fmla="*/ 1856503 h 2721476"/>
              <a:gd name="connsiteX11" fmla="*/ 930876 w 3005195"/>
              <a:gd name="connsiteY11" fmla="*/ 1469324 h 2721476"/>
              <a:gd name="connsiteX12" fmla="*/ 1103870 w 3005195"/>
              <a:gd name="connsiteY12" fmla="*/ 1461087 h 2721476"/>
              <a:gd name="connsiteX13" fmla="*/ 1227438 w 3005195"/>
              <a:gd name="connsiteY13" fmla="*/ 1049195 h 2721476"/>
              <a:gd name="connsiteX14" fmla="*/ 1507525 w 3005195"/>
              <a:gd name="connsiteY14" fmla="*/ 1139811 h 2721476"/>
              <a:gd name="connsiteX15" fmla="*/ 1639330 w 3005195"/>
              <a:gd name="connsiteY15" fmla="*/ 1428135 h 2721476"/>
              <a:gd name="connsiteX16" fmla="*/ 1861752 w 3005195"/>
              <a:gd name="connsiteY16" fmla="*/ 1321043 h 2721476"/>
              <a:gd name="connsiteX17" fmla="*/ 2175759 w 3005195"/>
              <a:gd name="connsiteY17" fmla="*/ 387683 h 2721476"/>
              <a:gd name="connsiteX0" fmla="*/ 2175759 w 3005195"/>
              <a:gd name="connsiteY0" fmla="*/ 464265 h 2798058"/>
              <a:gd name="connsiteX1" fmla="*/ 2534798 w 3005195"/>
              <a:gd name="connsiteY1" fmla="*/ 76582 h 2798058"/>
              <a:gd name="connsiteX2" fmla="*/ 3005195 w 3005195"/>
              <a:gd name="connsiteY2" fmla="*/ 238871 h 2798058"/>
              <a:gd name="connsiteX3" fmla="*/ 2652584 w 3005195"/>
              <a:gd name="connsiteY3" fmla="*/ 1282296 h 2798058"/>
              <a:gd name="connsiteX4" fmla="*/ 2685535 w 3005195"/>
              <a:gd name="connsiteY4" fmla="*/ 1496479 h 2798058"/>
              <a:gd name="connsiteX5" fmla="*/ 2372498 w 3005195"/>
              <a:gd name="connsiteY5" fmla="*/ 1718901 h 2798058"/>
              <a:gd name="connsiteX6" fmla="*/ 1894703 w 3005195"/>
              <a:gd name="connsiteY6" fmla="*/ 2798058 h 2798058"/>
              <a:gd name="connsiteX7" fmla="*/ 0 w 3005195"/>
              <a:gd name="connsiteY7" fmla="*/ 2682728 h 2798058"/>
              <a:gd name="connsiteX8" fmla="*/ 205946 w 3005195"/>
              <a:gd name="connsiteY8" fmla="*/ 1966036 h 2798058"/>
              <a:gd name="connsiteX9" fmla="*/ 560173 w 3005195"/>
              <a:gd name="connsiteY9" fmla="*/ 2048415 h 2798058"/>
              <a:gd name="connsiteX10" fmla="*/ 832022 w 3005195"/>
              <a:gd name="connsiteY10" fmla="*/ 1933085 h 2798058"/>
              <a:gd name="connsiteX11" fmla="*/ 930876 w 3005195"/>
              <a:gd name="connsiteY11" fmla="*/ 1545906 h 2798058"/>
              <a:gd name="connsiteX12" fmla="*/ 1103870 w 3005195"/>
              <a:gd name="connsiteY12" fmla="*/ 1537669 h 2798058"/>
              <a:gd name="connsiteX13" fmla="*/ 1227438 w 3005195"/>
              <a:gd name="connsiteY13" fmla="*/ 1125777 h 2798058"/>
              <a:gd name="connsiteX14" fmla="*/ 1507525 w 3005195"/>
              <a:gd name="connsiteY14" fmla="*/ 1216393 h 2798058"/>
              <a:gd name="connsiteX15" fmla="*/ 1639330 w 3005195"/>
              <a:gd name="connsiteY15" fmla="*/ 1504717 h 2798058"/>
              <a:gd name="connsiteX16" fmla="*/ 1861752 w 3005195"/>
              <a:gd name="connsiteY16" fmla="*/ 1397625 h 2798058"/>
              <a:gd name="connsiteX17" fmla="*/ 2175759 w 3005195"/>
              <a:gd name="connsiteY17" fmla="*/ 464265 h 2798058"/>
              <a:gd name="connsiteX0" fmla="*/ 2175759 w 3005195"/>
              <a:gd name="connsiteY0" fmla="*/ 387849 h 2721642"/>
              <a:gd name="connsiteX1" fmla="*/ 2297307 w 3005195"/>
              <a:gd name="connsiteY1" fmla="*/ 137213 h 2721642"/>
              <a:gd name="connsiteX2" fmla="*/ 2534798 w 3005195"/>
              <a:gd name="connsiteY2" fmla="*/ 166 h 2721642"/>
              <a:gd name="connsiteX3" fmla="*/ 3005195 w 3005195"/>
              <a:gd name="connsiteY3" fmla="*/ 162455 h 2721642"/>
              <a:gd name="connsiteX4" fmla="*/ 2652584 w 3005195"/>
              <a:gd name="connsiteY4" fmla="*/ 1205880 h 2721642"/>
              <a:gd name="connsiteX5" fmla="*/ 2685535 w 3005195"/>
              <a:gd name="connsiteY5" fmla="*/ 1420063 h 2721642"/>
              <a:gd name="connsiteX6" fmla="*/ 2372498 w 3005195"/>
              <a:gd name="connsiteY6" fmla="*/ 1642485 h 2721642"/>
              <a:gd name="connsiteX7" fmla="*/ 1894703 w 3005195"/>
              <a:gd name="connsiteY7" fmla="*/ 2721642 h 2721642"/>
              <a:gd name="connsiteX8" fmla="*/ 0 w 3005195"/>
              <a:gd name="connsiteY8" fmla="*/ 2606312 h 2721642"/>
              <a:gd name="connsiteX9" fmla="*/ 205946 w 3005195"/>
              <a:gd name="connsiteY9" fmla="*/ 1889620 h 2721642"/>
              <a:gd name="connsiteX10" fmla="*/ 560173 w 3005195"/>
              <a:gd name="connsiteY10" fmla="*/ 1971999 h 2721642"/>
              <a:gd name="connsiteX11" fmla="*/ 832022 w 3005195"/>
              <a:gd name="connsiteY11" fmla="*/ 1856669 h 2721642"/>
              <a:gd name="connsiteX12" fmla="*/ 930876 w 3005195"/>
              <a:gd name="connsiteY12" fmla="*/ 1469490 h 2721642"/>
              <a:gd name="connsiteX13" fmla="*/ 1103870 w 3005195"/>
              <a:gd name="connsiteY13" fmla="*/ 1461253 h 2721642"/>
              <a:gd name="connsiteX14" fmla="*/ 1227438 w 3005195"/>
              <a:gd name="connsiteY14" fmla="*/ 1049361 h 2721642"/>
              <a:gd name="connsiteX15" fmla="*/ 1507525 w 3005195"/>
              <a:gd name="connsiteY15" fmla="*/ 1139977 h 2721642"/>
              <a:gd name="connsiteX16" fmla="*/ 1639330 w 3005195"/>
              <a:gd name="connsiteY16" fmla="*/ 1428301 h 2721642"/>
              <a:gd name="connsiteX17" fmla="*/ 1861752 w 3005195"/>
              <a:gd name="connsiteY17" fmla="*/ 1321209 h 2721642"/>
              <a:gd name="connsiteX18" fmla="*/ 2175759 w 3005195"/>
              <a:gd name="connsiteY18" fmla="*/ 387849 h 2721642"/>
              <a:gd name="connsiteX0" fmla="*/ 2175759 w 3005195"/>
              <a:gd name="connsiteY0" fmla="*/ 432372 h 2766165"/>
              <a:gd name="connsiteX1" fmla="*/ 2116814 w 3005195"/>
              <a:gd name="connsiteY1" fmla="*/ 25111 h 2766165"/>
              <a:gd name="connsiteX2" fmla="*/ 2534798 w 3005195"/>
              <a:gd name="connsiteY2" fmla="*/ 44689 h 2766165"/>
              <a:gd name="connsiteX3" fmla="*/ 3005195 w 3005195"/>
              <a:gd name="connsiteY3" fmla="*/ 206978 h 2766165"/>
              <a:gd name="connsiteX4" fmla="*/ 2652584 w 3005195"/>
              <a:gd name="connsiteY4" fmla="*/ 1250403 h 2766165"/>
              <a:gd name="connsiteX5" fmla="*/ 2685535 w 3005195"/>
              <a:gd name="connsiteY5" fmla="*/ 1464586 h 2766165"/>
              <a:gd name="connsiteX6" fmla="*/ 2372498 w 3005195"/>
              <a:gd name="connsiteY6" fmla="*/ 1687008 h 2766165"/>
              <a:gd name="connsiteX7" fmla="*/ 1894703 w 3005195"/>
              <a:gd name="connsiteY7" fmla="*/ 2766165 h 2766165"/>
              <a:gd name="connsiteX8" fmla="*/ 0 w 3005195"/>
              <a:gd name="connsiteY8" fmla="*/ 2650835 h 2766165"/>
              <a:gd name="connsiteX9" fmla="*/ 205946 w 3005195"/>
              <a:gd name="connsiteY9" fmla="*/ 1934143 h 2766165"/>
              <a:gd name="connsiteX10" fmla="*/ 560173 w 3005195"/>
              <a:gd name="connsiteY10" fmla="*/ 2016522 h 2766165"/>
              <a:gd name="connsiteX11" fmla="*/ 832022 w 3005195"/>
              <a:gd name="connsiteY11" fmla="*/ 1901192 h 2766165"/>
              <a:gd name="connsiteX12" fmla="*/ 930876 w 3005195"/>
              <a:gd name="connsiteY12" fmla="*/ 1514013 h 2766165"/>
              <a:gd name="connsiteX13" fmla="*/ 1103870 w 3005195"/>
              <a:gd name="connsiteY13" fmla="*/ 1505776 h 2766165"/>
              <a:gd name="connsiteX14" fmla="*/ 1227438 w 3005195"/>
              <a:gd name="connsiteY14" fmla="*/ 1093884 h 2766165"/>
              <a:gd name="connsiteX15" fmla="*/ 1507525 w 3005195"/>
              <a:gd name="connsiteY15" fmla="*/ 1184500 h 2766165"/>
              <a:gd name="connsiteX16" fmla="*/ 1639330 w 3005195"/>
              <a:gd name="connsiteY16" fmla="*/ 1472824 h 2766165"/>
              <a:gd name="connsiteX17" fmla="*/ 1861752 w 3005195"/>
              <a:gd name="connsiteY17" fmla="*/ 1365732 h 2766165"/>
              <a:gd name="connsiteX18" fmla="*/ 2175759 w 3005195"/>
              <a:gd name="connsiteY18" fmla="*/ 432372 h 2766165"/>
              <a:gd name="connsiteX0" fmla="*/ 2175759 w 3005195"/>
              <a:gd name="connsiteY0" fmla="*/ 445875 h 2779668"/>
              <a:gd name="connsiteX1" fmla="*/ 2116814 w 3005195"/>
              <a:gd name="connsiteY1" fmla="*/ 38614 h 2779668"/>
              <a:gd name="connsiteX2" fmla="*/ 2306806 w 3005195"/>
              <a:gd name="connsiteY2" fmla="*/ 19037 h 2779668"/>
              <a:gd name="connsiteX3" fmla="*/ 2534798 w 3005195"/>
              <a:gd name="connsiteY3" fmla="*/ 58192 h 2779668"/>
              <a:gd name="connsiteX4" fmla="*/ 3005195 w 3005195"/>
              <a:gd name="connsiteY4" fmla="*/ 220481 h 2779668"/>
              <a:gd name="connsiteX5" fmla="*/ 2652584 w 3005195"/>
              <a:gd name="connsiteY5" fmla="*/ 1263906 h 2779668"/>
              <a:gd name="connsiteX6" fmla="*/ 2685535 w 3005195"/>
              <a:gd name="connsiteY6" fmla="*/ 1478089 h 2779668"/>
              <a:gd name="connsiteX7" fmla="*/ 2372498 w 3005195"/>
              <a:gd name="connsiteY7" fmla="*/ 1700511 h 2779668"/>
              <a:gd name="connsiteX8" fmla="*/ 1894703 w 3005195"/>
              <a:gd name="connsiteY8" fmla="*/ 2779668 h 2779668"/>
              <a:gd name="connsiteX9" fmla="*/ 0 w 3005195"/>
              <a:gd name="connsiteY9" fmla="*/ 2664338 h 2779668"/>
              <a:gd name="connsiteX10" fmla="*/ 205946 w 3005195"/>
              <a:gd name="connsiteY10" fmla="*/ 1947646 h 2779668"/>
              <a:gd name="connsiteX11" fmla="*/ 560173 w 3005195"/>
              <a:gd name="connsiteY11" fmla="*/ 2030025 h 2779668"/>
              <a:gd name="connsiteX12" fmla="*/ 832022 w 3005195"/>
              <a:gd name="connsiteY12" fmla="*/ 1914695 h 2779668"/>
              <a:gd name="connsiteX13" fmla="*/ 930876 w 3005195"/>
              <a:gd name="connsiteY13" fmla="*/ 1527516 h 2779668"/>
              <a:gd name="connsiteX14" fmla="*/ 1103870 w 3005195"/>
              <a:gd name="connsiteY14" fmla="*/ 1519279 h 2779668"/>
              <a:gd name="connsiteX15" fmla="*/ 1227438 w 3005195"/>
              <a:gd name="connsiteY15" fmla="*/ 1107387 h 2779668"/>
              <a:gd name="connsiteX16" fmla="*/ 1507525 w 3005195"/>
              <a:gd name="connsiteY16" fmla="*/ 1198003 h 2779668"/>
              <a:gd name="connsiteX17" fmla="*/ 1639330 w 3005195"/>
              <a:gd name="connsiteY17" fmla="*/ 1486327 h 2779668"/>
              <a:gd name="connsiteX18" fmla="*/ 1861752 w 3005195"/>
              <a:gd name="connsiteY18" fmla="*/ 1379235 h 2779668"/>
              <a:gd name="connsiteX19" fmla="*/ 2175759 w 3005195"/>
              <a:gd name="connsiteY19" fmla="*/ 445875 h 2779668"/>
              <a:gd name="connsiteX0" fmla="*/ 2175759 w 3005195"/>
              <a:gd name="connsiteY0" fmla="*/ 642243 h 2976036"/>
              <a:gd name="connsiteX1" fmla="*/ 2116814 w 3005195"/>
              <a:gd name="connsiteY1" fmla="*/ 234982 h 2976036"/>
              <a:gd name="connsiteX2" fmla="*/ 2344805 w 3005195"/>
              <a:gd name="connsiteY2" fmla="*/ 47 h 2976036"/>
              <a:gd name="connsiteX3" fmla="*/ 2534798 w 3005195"/>
              <a:gd name="connsiteY3" fmla="*/ 254560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 name="connsiteX0" fmla="*/ 2175759 w 3005195"/>
              <a:gd name="connsiteY0" fmla="*/ 642243 h 2976036"/>
              <a:gd name="connsiteX1" fmla="*/ 2116814 w 3005195"/>
              <a:gd name="connsiteY1" fmla="*/ 234982 h 2976036"/>
              <a:gd name="connsiteX2" fmla="*/ 2344805 w 3005195"/>
              <a:gd name="connsiteY2" fmla="*/ 47 h 2976036"/>
              <a:gd name="connsiteX3" fmla="*/ 2534798 w 3005195"/>
              <a:gd name="connsiteY3" fmla="*/ 254560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 name="connsiteX0" fmla="*/ 2175759 w 3005195"/>
              <a:gd name="connsiteY0" fmla="*/ 642243 h 2976036"/>
              <a:gd name="connsiteX1" fmla="*/ 2116814 w 3005195"/>
              <a:gd name="connsiteY1" fmla="*/ 234982 h 2976036"/>
              <a:gd name="connsiteX2" fmla="*/ 2344805 w 3005195"/>
              <a:gd name="connsiteY2" fmla="*/ 47 h 2976036"/>
              <a:gd name="connsiteX3" fmla="*/ 2572797 w 3005195"/>
              <a:gd name="connsiteY3" fmla="*/ 186036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05195" h="2976036">
                <a:moveTo>
                  <a:pt x="2175759" y="642243"/>
                </a:moveTo>
                <a:cubicBezTo>
                  <a:pt x="2248352" y="444910"/>
                  <a:pt x="2056974" y="299596"/>
                  <a:pt x="2116814" y="234982"/>
                </a:cubicBezTo>
                <a:cubicBezTo>
                  <a:pt x="2138655" y="163842"/>
                  <a:pt x="2275141" y="-3216"/>
                  <a:pt x="2344805" y="47"/>
                </a:cubicBezTo>
                <a:cubicBezTo>
                  <a:pt x="2414469" y="3310"/>
                  <a:pt x="2458278" y="146527"/>
                  <a:pt x="2572797" y="186036"/>
                </a:cubicBezTo>
                <a:lnTo>
                  <a:pt x="3005195" y="416849"/>
                </a:lnTo>
                <a:lnTo>
                  <a:pt x="2652584" y="1460274"/>
                </a:lnTo>
                <a:lnTo>
                  <a:pt x="2685535" y="1674457"/>
                </a:lnTo>
                <a:lnTo>
                  <a:pt x="2372498" y="1896879"/>
                </a:lnTo>
                <a:lnTo>
                  <a:pt x="1894703" y="2976036"/>
                </a:lnTo>
                <a:lnTo>
                  <a:pt x="0" y="2860706"/>
                </a:lnTo>
                <a:lnTo>
                  <a:pt x="205946" y="2144014"/>
                </a:lnTo>
                <a:lnTo>
                  <a:pt x="560173" y="2226393"/>
                </a:lnTo>
                <a:lnTo>
                  <a:pt x="832022" y="2111063"/>
                </a:lnTo>
                <a:lnTo>
                  <a:pt x="930876" y="1723884"/>
                </a:lnTo>
                <a:lnTo>
                  <a:pt x="1103870" y="1715647"/>
                </a:lnTo>
                <a:lnTo>
                  <a:pt x="1227438" y="1303755"/>
                </a:lnTo>
                <a:lnTo>
                  <a:pt x="1507525" y="1394371"/>
                </a:lnTo>
                <a:lnTo>
                  <a:pt x="1639330" y="1682695"/>
                </a:lnTo>
                <a:lnTo>
                  <a:pt x="1861752" y="1575603"/>
                </a:lnTo>
                <a:lnTo>
                  <a:pt x="2175759" y="642243"/>
                </a:lnTo>
                <a:close/>
              </a:path>
            </a:pathLst>
          </a:cu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640" dirty="0"/>
          </a:p>
        </p:txBody>
      </p:sp>
    </p:spTree>
    <p:extLst>
      <p:ext uri="{BB962C8B-B14F-4D97-AF65-F5344CB8AC3E}">
        <p14:creationId xmlns:p14="http://schemas.microsoft.com/office/powerpoint/2010/main" val="3243140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57C6FC6-AD61-4B21-AFE2-B458A5908CF0}"/>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9C2485AF-D876-40E6-9EC2-5B860ACD785C}"/>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CB0CC3A6-11B8-4224-B256-48A41743644E}"/>
              </a:ext>
            </a:extLst>
          </p:cNvPr>
          <p:cNvSpPr>
            <a:spLocks noGrp="1"/>
          </p:cNvSpPr>
          <p:nvPr>
            <p:ph type="title"/>
          </p:nvPr>
        </p:nvSpPr>
        <p:spPr>
          <a:xfrm>
            <a:off x="777240" y="352392"/>
            <a:ext cx="13990320" cy="615553"/>
          </a:xfrm>
        </p:spPr>
        <p:txBody>
          <a:bodyPr/>
          <a:lstStyle/>
          <a:p>
            <a:r>
              <a:rPr lang="en-US" sz="4000" dirty="0"/>
              <a:t>Post-redevelopment Site Plan </a:t>
            </a:r>
          </a:p>
        </p:txBody>
      </p:sp>
      <p:pic>
        <p:nvPicPr>
          <p:cNvPr id="4" name="Picture 3" descr="A map of a city&#10;&#10;AI-generated content may be incorrect.">
            <a:extLst>
              <a:ext uri="{FF2B5EF4-FFF2-40B4-BE49-F238E27FC236}">
                <a16:creationId xmlns:a16="http://schemas.microsoft.com/office/drawing/2014/main" id="{22BAF860-8449-288D-61F8-CE03EEC6B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157990"/>
            <a:ext cx="10403098" cy="8915400"/>
          </a:xfrm>
          <a:prstGeom prst="rect">
            <a:avLst/>
          </a:prstGeom>
        </p:spPr>
      </p:pic>
    </p:spTree>
    <p:extLst>
      <p:ext uri="{BB962C8B-B14F-4D97-AF65-F5344CB8AC3E}">
        <p14:creationId xmlns:p14="http://schemas.microsoft.com/office/powerpoint/2010/main" val="3676746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57C6FC6-AD61-4B21-AFE2-B458A5908CF0}"/>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9C2485AF-D876-40E6-9EC2-5B860ACD785C}"/>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CB0CC3A6-11B8-4224-B256-48A41743644E}"/>
              </a:ext>
            </a:extLst>
          </p:cNvPr>
          <p:cNvSpPr>
            <a:spLocks noGrp="1"/>
          </p:cNvSpPr>
          <p:nvPr>
            <p:ph type="title"/>
          </p:nvPr>
        </p:nvSpPr>
        <p:spPr>
          <a:xfrm>
            <a:off x="777240" y="352392"/>
            <a:ext cx="13990320" cy="615553"/>
          </a:xfrm>
        </p:spPr>
        <p:txBody>
          <a:bodyPr/>
          <a:lstStyle/>
          <a:p>
            <a:r>
              <a:rPr lang="en-US" sz="4000" dirty="0" smtClean="0"/>
              <a:t>Master Plan Proposed Unit Mix</a:t>
            </a:r>
            <a:endParaRPr lang="en-US" sz="4000" dirty="0"/>
          </a:p>
        </p:txBody>
      </p:sp>
      <p:sp>
        <p:nvSpPr>
          <p:cNvPr id="3" name="TextBox 2"/>
          <p:cNvSpPr txBox="1"/>
          <p:nvPr/>
        </p:nvSpPr>
        <p:spPr>
          <a:xfrm>
            <a:off x="990600" y="2055230"/>
            <a:ext cx="13258800" cy="646331"/>
          </a:xfrm>
          <a:prstGeom prst="rect">
            <a:avLst/>
          </a:prstGeom>
          <a:noFill/>
        </p:spPr>
        <p:txBody>
          <a:bodyPr wrap="square" rtlCol="0">
            <a:spAutoFit/>
          </a:bodyPr>
          <a:lstStyle/>
          <a:p>
            <a:endParaRPr lang="en-US" dirty="0" smtClean="0"/>
          </a:p>
          <a:p>
            <a:endParaRPr lang="en-US" dirty="0"/>
          </a:p>
        </p:txBody>
      </p:sp>
      <p:pic>
        <p:nvPicPr>
          <p:cNvPr id="5" name="Picture 4"/>
          <p:cNvPicPr>
            <a:picLocks noChangeAspect="1"/>
          </p:cNvPicPr>
          <p:nvPr/>
        </p:nvPicPr>
        <p:blipFill rotWithShape="1">
          <a:blip r:embed="rId3"/>
          <a:srcRect l="3755" t="4031" r="2037" b="12581"/>
          <a:stretch/>
        </p:blipFill>
        <p:spPr>
          <a:xfrm>
            <a:off x="228600" y="2055230"/>
            <a:ext cx="14984332" cy="5183770"/>
          </a:xfrm>
          <a:prstGeom prst="rect">
            <a:avLst/>
          </a:prstGeom>
        </p:spPr>
      </p:pic>
    </p:spTree>
    <p:extLst>
      <p:ext uri="{BB962C8B-B14F-4D97-AF65-F5344CB8AC3E}">
        <p14:creationId xmlns:p14="http://schemas.microsoft.com/office/powerpoint/2010/main" val="198698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57C6FC6-AD61-4B21-AFE2-B458A5908CF0}"/>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9C2485AF-D876-40E6-9EC2-5B860ACD785C}"/>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CB0CC3A6-11B8-4224-B256-48A41743644E}"/>
              </a:ext>
            </a:extLst>
          </p:cNvPr>
          <p:cNvSpPr>
            <a:spLocks noGrp="1"/>
          </p:cNvSpPr>
          <p:nvPr>
            <p:ph type="title"/>
          </p:nvPr>
        </p:nvSpPr>
        <p:spPr>
          <a:xfrm>
            <a:off x="777240" y="352392"/>
            <a:ext cx="13990320" cy="615553"/>
          </a:xfrm>
        </p:spPr>
        <p:txBody>
          <a:bodyPr/>
          <a:lstStyle/>
          <a:p>
            <a:r>
              <a:rPr lang="en-US" sz="4000" dirty="0" smtClean="0"/>
              <a:t>Phase Two Relocation Overview and Schedule</a:t>
            </a:r>
            <a:endParaRPr lang="en-US" sz="4000" dirty="0"/>
          </a:p>
        </p:txBody>
      </p:sp>
      <p:sp>
        <p:nvSpPr>
          <p:cNvPr id="3" name="TextBox 2"/>
          <p:cNvSpPr txBox="1"/>
          <p:nvPr/>
        </p:nvSpPr>
        <p:spPr>
          <a:xfrm>
            <a:off x="838200" y="1524000"/>
            <a:ext cx="14249400" cy="7540526"/>
          </a:xfrm>
          <a:prstGeom prst="rect">
            <a:avLst/>
          </a:prstGeom>
          <a:noFill/>
        </p:spPr>
        <p:txBody>
          <a:bodyPr wrap="square" rtlCol="0">
            <a:spAutoFit/>
          </a:bodyPr>
          <a:lstStyle/>
          <a:p>
            <a:r>
              <a:rPr lang="en-US" sz="2800" b="1" dirty="0" smtClean="0"/>
              <a:t>Who needs to move? </a:t>
            </a:r>
          </a:p>
          <a:p>
            <a:r>
              <a:rPr lang="en-US" sz="2800" dirty="0" smtClean="0"/>
              <a:t>Families who live in 265 and 267 Centre Street and 50 and 52 Lamartine Street</a:t>
            </a:r>
          </a:p>
          <a:p>
            <a:endParaRPr lang="en-US" dirty="0" smtClean="0"/>
          </a:p>
          <a:p>
            <a:r>
              <a:rPr lang="en-US" sz="2800" b="1" dirty="0" smtClean="0"/>
              <a:t>When do I need to move?</a:t>
            </a:r>
          </a:p>
          <a:p>
            <a:r>
              <a:rPr lang="en-US" sz="2800" dirty="0" smtClean="0"/>
              <a:t>Families will need to move by end of 2025</a:t>
            </a:r>
          </a:p>
          <a:p>
            <a:endParaRPr lang="en-US" sz="2800" dirty="0"/>
          </a:p>
          <a:p>
            <a:r>
              <a:rPr lang="en-US" sz="2800" b="1" dirty="0" smtClean="0"/>
              <a:t>What are my relocation options?</a:t>
            </a:r>
            <a:endParaRPr lang="en-US" sz="2800" b="1" dirty="0"/>
          </a:p>
          <a:p>
            <a:pPr marL="457200" indent="-457200">
              <a:buFont typeface="Arial" panose="020B0604020202020204" pitchFamily="34" charset="0"/>
              <a:buChar char="•"/>
            </a:pPr>
            <a:r>
              <a:rPr lang="en-US" sz="2800" dirty="0" smtClean="0"/>
              <a:t>Direct move to the new </a:t>
            </a:r>
            <a:r>
              <a:rPr lang="en-US" sz="2800" dirty="0" smtClean="0"/>
              <a:t>the new buildings at 2 and 6 Lamartine </a:t>
            </a:r>
            <a:r>
              <a:rPr lang="en-US" sz="2800" dirty="0" err="1" smtClean="0"/>
              <a:t>STreet</a:t>
            </a:r>
            <a:endParaRPr lang="en-US" sz="2800" dirty="0" smtClean="0"/>
          </a:p>
          <a:p>
            <a:pPr marL="457200" indent="-457200">
              <a:buFont typeface="Arial" panose="020B0604020202020204" pitchFamily="34" charset="0"/>
              <a:buChar char="•"/>
            </a:pPr>
            <a:r>
              <a:rPr lang="en-US" sz="2800" dirty="0" smtClean="0"/>
              <a:t>Move to another BHA public housing community, if available, public housing units within MCH</a:t>
            </a:r>
          </a:p>
          <a:p>
            <a:pPr marL="457200" indent="-457200">
              <a:buFont typeface="Arial" panose="020B0604020202020204" pitchFamily="34" charset="0"/>
              <a:buChar char="•"/>
            </a:pPr>
            <a:r>
              <a:rPr lang="en-US" sz="2800" dirty="0" smtClean="0"/>
              <a:t>Down payment assistance toward the purchase of a home</a:t>
            </a:r>
          </a:p>
          <a:p>
            <a:endParaRPr lang="en-US" sz="2800" dirty="0"/>
          </a:p>
          <a:p>
            <a:r>
              <a:rPr lang="en-US" sz="2800" b="1" dirty="0" smtClean="0"/>
              <a:t>Who will help me with my relocation?</a:t>
            </a:r>
            <a:endParaRPr lang="en-US" sz="2800" b="1" dirty="0"/>
          </a:p>
          <a:p>
            <a:r>
              <a:rPr lang="en-US" sz="2800" dirty="0"/>
              <a:t>Judy Cohn Housing and Relocation Consultants </a:t>
            </a:r>
            <a:r>
              <a:rPr lang="en-US" sz="2800" dirty="0" smtClean="0"/>
              <a:t>is the on-site Relocation Services Provider</a:t>
            </a:r>
          </a:p>
          <a:p>
            <a:r>
              <a:rPr lang="en-US" sz="2800" dirty="0" smtClean="0"/>
              <a:t>Kyrah Rodriguez</a:t>
            </a:r>
          </a:p>
          <a:p>
            <a:r>
              <a:rPr lang="en-US" sz="2800" dirty="0" smtClean="0"/>
              <a:t>Jason </a:t>
            </a:r>
          </a:p>
          <a:p>
            <a:r>
              <a:rPr lang="en-US" sz="2800" dirty="0" smtClean="0"/>
              <a:t>On-site address:</a:t>
            </a:r>
          </a:p>
          <a:p>
            <a:r>
              <a:rPr lang="en-US" sz="2800" dirty="0" smtClean="0"/>
              <a:t>Phone</a:t>
            </a:r>
            <a:r>
              <a:rPr lang="en-US" sz="2800" dirty="0"/>
              <a:t>: 445-2225 </a:t>
            </a:r>
            <a:r>
              <a:rPr lang="en-US" sz="2800" dirty="0" err="1"/>
              <a:t>ext</a:t>
            </a:r>
            <a:r>
              <a:rPr lang="en-US" sz="2800" dirty="0"/>
              <a:t> 1</a:t>
            </a:r>
          </a:p>
          <a:p>
            <a:endParaRPr lang="en-US" dirty="0"/>
          </a:p>
        </p:txBody>
      </p:sp>
    </p:spTree>
    <p:extLst>
      <p:ext uri="{BB962C8B-B14F-4D97-AF65-F5344CB8AC3E}">
        <p14:creationId xmlns:p14="http://schemas.microsoft.com/office/powerpoint/2010/main" val="3896812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57C6FC6-AD61-4B21-AFE2-B458A5908CF0}"/>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9C2485AF-D876-40E6-9EC2-5B860ACD785C}"/>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CB0CC3A6-11B8-4224-B256-48A41743644E}"/>
              </a:ext>
            </a:extLst>
          </p:cNvPr>
          <p:cNvSpPr>
            <a:spLocks noGrp="1"/>
          </p:cNvSpPr>
          <p:nvPr>
            <p:ph type="title"/>
          </p:nvPr>
        </p:nvSpPr>
        <p:spPr>
          <a:xfrm>
            <a:off x="777240" y="352392"/>
            <a:ext cx="13990320" cy="615553"/>
          </a:xfrm>
        </p:spPr>
        <p:txBody>
          <a:bodyPr/>
          <a:lstStyle/>
          <a:p>
            <a:r>
              <a:rPr lang="en-US" sz="4000" dirty="0" smtClean="0"/>
              <a:t>Phase Two Relocation Counseling Services</a:t>
            </a:r>
            <a:endParaRPr lang="en-US" sz="4000" dirty="0"/>
          </a:p>
        </p:txBody>
      </p:sp>
      <p:sp>
        <p:nvSpPr>
          <p:cNvPr id="3" name="TextBox 2"/>
          <p:cNvSpPr txBox="1"/>
          <p:nvPr/>
        </p:nvSpPr>
        <p:spPr>
          <a:xfrm>
            <a:off x="838200" y="1524000"/>
            <a:ext cx="13411200" cy="4247317"/>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Relocation staff </a:t>
            </a:r>
            <a:r>
              <a:rPr lang="en-US" sz="2800" dirty="0"/>
              <a:t>will provide relocation counseling assistance to all </a:t>
            </a:r>
            <a:r>
              <a:rPr lang="en-US" sz="2800" dirty="0" smtClean="0"/>
              <a:t>Phase Two </a:t>
            </a:r>
            <a:r>
              <a:rPr lang="en-US" sz="2800" dirty="0"/>
              <a:t>households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smtClean="0"/>
              <a:t>Relocation staff </a:t>
            </a:r>
            <a:r>
              <a:rPr lang="en-US" sz="2800" dirty="0"/>
              <a:t>will meet with each household to discuss the relocation options and benefits of each</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Each household will let </a:t>
            </a:r>
            <a:r>
              <a:rPr lang="en-US" sz="2800" dirty="0" smtClean="0"/>
              <a:t>the Relocation staff know </a:t>
            </a:r>
            <a:r>
              <a:rPr lang="en-US" sz="2800" dirty="0"/>
              <a:t>their relocation </a:t>
            </a:r>
            <a:r>
              <a:rPr lang="en-US" sz="2800" dirty="0" smtClean="0"/>
              <a:t>preference</a:t>
            </a:r>
          </a:p>
          <a:p>
            <a:endParaRPr lang="en-US" sz="2800" dirty="0" smtClean="0"/>
          </a:p>
          <a:p>
            <a:pPr marL="457200" indent="-457200">
              <a:buFont typeface="Arial" panose="020B0604020202020204" pitchFamily="34" charset="0"/>
              <a:buChar char="•"/>
            </a:pPr>
            <a:r>
              <a:rPr lang="en-US" sz="2800" dirty="0" smtClean="0"/>
              <a:t>All moving expenses will be covered by BHA/development team</a:t>
            </a:r>
            <a:endParaRPr lang="en-US" sz="2800" dirty="0"/>
          </a:p>
          <a:p>
            <a:endParaRPr lang="en-US" dirty="0"/>
          </a:p>
        </p:txBody>
      </p:sp>
    </p:spTree>
    <p:extLst>
      <p:ext uri="{BB962C8B-B14F-4D97-AF65-F5344CB8AC3E}">
        <p14:creationId xmlns:p14="http://schemas.microsoft.com/office/powerpoint/2010/main" val="59154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9EB4-DF3D-D03B-ECDD-B681219EDCF2}"/>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F896E64-66BD-ABAF-9050-B7708287A445}"/>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DBB4E330-02AB-68DE-9447-ECD85BB69314}"/>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96AE7F48-5561-D14C-A99B-7948B7C07128}"/>
              </a:ext>
            </a:extLst>
          </p:cNvPr>
          <p:cNvSpPr>
            <a:spLocks noGrp="1"/>
          </p:cNvSpPr>
          <p:nvPr>
            <p:ph type="title"/>
          </p:nvPr>
        </p:nvSpPr>
        <p:spPr>
          <a:xfrm>
            <a:off x="777240" y="352392"/>
            <a:ext cx="13990320" cy="615553"/>
          </a:xfrm>
        </p:spPr>
        <p:txBody>
          <a:bodyPr/>
          <a:lstStyle/>
          <a:p>
            <a:r>
              <a:rPr lang="en-US" sz="4000" dirty="0"/>
              <a:t>Construction Progress</a:t>
            </a:r>
          </a:p>
        </p:txBody>
      </p:sp>
      <p:pic>
        <p:nvPicPr>
          <p:cNvPr id="3" name="Picture 2" descr="A building under construction with construction equipment">
            <a:extLst>
              <a:ext uri="{FF2B5EF4-FFF2-40B4-BE49-F238E27FC236}">
                <a16:creationId xmlns:a16="http://schemas.microsoft.com/office/drawing/2014/main" id="{5AB96BFF-0DB1-AF3F-7676-8818B831D8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121" r="-1" b="1587"/>
          <a:stretch/>
        </p:blipFill>
        <p:spPr bwMode="auto">
          <a:xfrm>
            <a:off x="329889" y="2153804"/>
            <a:ext cx="7399237" cy="5750792"/>
          </a:xfrm>
          <a:prstGeom prst="rect">
            <a:avLst/>
          </a:prstGeom>
          <a:extLst>
            <a:ext uri="{53640926-AAD7-44D8-BBD7-CCE9431645EC}">
              <a14:shadowObscured xmlns:a14="http://schemas.microsoft.com/office/drawing/2010/main"/>
            </a:ext>
          </a:extLst>
        </p:spPr>
      </p:pic>
      <p:pic>
        <p:nvPicPr>
          <p:cNvPr id="4" name="Picture 3" descr="A building with a crane and trucks&#10;&#10;AI-generated content may be incorrect.">
            <a:extLst>
              <a:ext uri="{FF2B5EF4-FFF2-40B4-BE49-F238E27FC236}">
                <a16:creationId xmlns:a16="http://schemas.microsoft.com/office/drawing/2014/main" id="{276E2DC5-C57C-3BDF-0996-9E64447AC7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77"/>
          <a:stretch/>
        </p:blipFill>
        <p:spPr bwMode="auto">
          <a:xfrm>
            <a:off x="7951361" y="2176269"/>
            <a:ext cx="7399237" cy="5728327"/>
          </a:xfrm>
          <a:prstGeom prst="rect">
            <a:avLst/>
          </a:prstGeom>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5135CCA9-4480-5C2D-EA32-196819CE2F2F}"/>
              </a:ext>
            </a:extLst>
          </p:cNvPr>
          <p:cNvSpPr txBox="1"/>
          <p:nvPr/>
        </p:nvSpPr>
        <p:spPr>
          <a:xfrm>
            <a:off x="327306" y="8114261"/>
            <a:ext cx="2516073" cy="400110"/>
          </a:xfrm>
          <a:prstGeom prst="rect">
            <a:avLst/>
          </a:prstGeom>
          <a:noFill/>
        </p:spPr>
        <p:txBody>
          <a:bodyPr wrap="square">
            <a:spAutoFit/>
          </a:bodyPr>
          <a:lstStyle/>
          <a:p>
            <a:r>
              <a:rPr lang="en-US" sz="2000" b="1" dirty="0">
                <a:latin typeface="+mn-lt"/>
              </a:rPr>
              <a:t>2 Lamartine Street </a:t>
            </a:r>
            <a:endParaRPr lang="en-US" sz="2000" dirty="0"/>
          </a:p>
        </p:txBody>
      </p:sp>
      <p:sp>
        <p:nvSpPr>
          <p:cNvPr id="11" name="TextBox 10">
            <a:extLst>
              <a:ext uri="{FF2B5EF4-FFF2-40B4-BE49-F238E27FC236}">
                <a16:creationId xmlns:a16="http://schemas.microsoft.com/office/drawing/2014/main" id="{155C578F-C66C-F654-BADE-8C65984AEF12}"/>
              </a:ext>
            </a:extLst>
          </p:cNvPr>
          <p:cNvSpPr txBox="1"/>
          <p:nvPr/>
        </p:nvSpPr>
        <p:spPr>
          <a:xfrm>
            <a:off x="7951361" y="8114261"/>
            <a:ext cx="2516073" cy="400110"/>
          </a:xfrm>
          <a:prstGeom prst="rect">
            <a:avLst/>
          </a:prstGeom>
          <a:noFill/>
        </p:spPr>
        <p:txBody>
          <a:bodyPr wrap="square">
            <a:spAutoFit/>
          </a:bodyPr>
          <a:lstStyle/>
          <a:p>
            <a:r>
              <a:rPr lang="en-US" sz="2000" b="1" dirty="0">
                <a:latin typeface="+mn-lt"/>
              </a:rPr>
              <a:t>6 Lamartine Street </a:t>
            </a:r>
            <a:endParaRPr lang="en-US" sz="2000" dirty="0"/>
          </a:p>
        </p:txBody>
      </p:sp>
    </p:spTree>
    <p:extLst>
      <p:ext uri="{BB962C8B-B14F-4D97-AF65-F5344CB8AC3E}">
        <p14:creationId xmlns:p14="http://schemas.microsoft.com/office/powerpoint/2010/main" val="1596107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outdoor, road, street&#10;&#10;Description automatically generated">
            <a:extLst>
              <a:ext uri="{FF2B5EF4-FFF2-40B4-BE49-F238E27FC236}">
                <a16:creationId xmlns:a16="http://schemas.microsoft.com/office/drawing/2014/main" id="{EABFE30F-66AA-42D7-BC01-EC5DDDF66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1599"/>
            <a:ext cx="15468600" cy="8295866"/>
          </a:xfrm>
          <a:prstGeom prst="rect">
            <a:avLst/>
          </a:prstGeom>
        </p:spPr>
      </p:pic>
      <p:sp>
        <p:nvSpPr>
          <p:cNvPr id="18" name="TextBox 17">
            <a:extLst>
              <a:ext uri="{FF2B5EF4-FFF2-40B4-BE49-F238E27FC236}">
                <a16:creationId xmlns:a16="http://schemas.microsoft.com/office/drawing/2014/main" id="{D2613792-3492-4FA9-86FB-3B573DD6FC59}"/>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2" name="Title 3">
            <a:extLst>
              <a:ext uri="{FF2B5EF4-FFF2-40B4-BE49-F238E27FC236}">
                <a16:creationId xmlns:a16="http://schemas.microsoft.com/office/drawing/2014/main" id="{081C4D00-CC8E-45A9-6895-1E5410A25F5D}"/>
              </a:ext>
            </a:extLst>
          </p:cNvPr>
          <p:cNvSpPr>
            <a:spLocks noGrp="1"/>
          </p:cNvSpPr>
          <p:nvPr>
            <p:ph type="title"/>
          </p:nvPr>
        </p:nvSpPr>
        <p:spPr>
          <a:xfrm>
            <a:off x="777240" y="352392"/>
            <a:ext cx="13990320" cy="615553"/>
          </a:xfrm>
        </p:spPr>
        <p:txBody>
          <a:bodyPr/>
          <a:lstStyle/>
          <a:p>
            <a:r>
              <a:rPr lang="en-US" sz="4000" dirty="0"/>
              <a:t>View from Heath Street</a:t>
            </a:r>
          </a:p>
        </p:txBody>
      </p:sp>
    </p:spTree>
    <p:extLst>
      <p:ext uri="{BB962C8B-B14F-4D97-AF65-F5344CB8AC3E}">
        <p14:creationId xmlns:p14="http://schemas.microsoft.com/office/powerpoint/2010/main" val="2519403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park&#10;&#10;Description automatically generated">
            <a:extLst>
              <a:ext uri="{FF2B5EF4-FFF2-40B4-BE49-F238E27FC236}">
                <a16:creationId xmlns:a16="http://schemas.microsoft.com/office/drawing/2014/main" id="{D8E682FC-F912-4B41-A7B1-31E1110F9F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359"/>
          <a:stretch/>
        </p:blipFill>
        <p:spPr>
          <a:xfrm>
            <a:off x="36162" y="1371600"/>
            <a:ext cx="15508637" cy="8343328"/>
          </a:xfrm>
          <a:prstGeom prst="rect">
            <a:avLst/>
          </a:prstGeom>
        </p:spPr>
      </p:pic>
      <p:sp>
        <p:nvSpPr>
          <p:cNvPr id="18" name="TextBox 17">
            <a:extLst>
              <a:ext uri="{FF2B5EF4-FFF2-40B4-BE49-F238E27FC236}">
                <a16:creationId xmlns:a16="http://schemas.microsoft.com/office/drawing/2014/main" id="{D2613792-3492-4FA9-86FB-3B573DD6FC59}"/>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2" name="Title 3">
            <a:extLst>
              <a:ext uri="{FF2B5EF4-FFF2-40B4-BE49-F238E27FC236}">
                <a16:creationId xmlns:a16="http://schemas.microsoft.com/office/drawing/2014/main" id="{D52F5D91-3E6B-F341-7FC4-F335757EDF57}"/>
              </a:ext>
            </a:extLst>
          </p:cNvPr>
          <p:cNvSpPr>
            <a:spLocks noGrp="1"/>
          </p:cNvSpPr>
          <p:nvPr>
            <p:ph type="title"/>
          </p:nvPr>
        </p:nvSpPr>
        <p:spPr>
          <a:xfrm>
            <a:off x="777240" y="352392"/>
            <a:ext cx="13990320" cy="615553"/>
          </a:xfrm>
        </p:spPr>
        <p:txBody>
          <a:bodyPr/>
          <a:lstStyle/>
          <a:p>
            <a:r>
              <a:rPr lang="en-US" sz="4000" dirty="0"/>
              <a:t>View from Southwest Corridor of 6 Lamartine</a:t>
            </a:r>
          </a:p>
        </p:txBody>
      </p:sp>
    </p:spTree>
    <p:extLst>
      <p:ext uri="{BB962C8B-B14F-4D97-AF65-F5344CB8AC3E}">
        <p14:creationId xmlns:p14="http://schemas.microsoft.com/office/powerpoint/2010/main" val="3744785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6321-5847-F444-CBC5-F487BF3F93C6}"/>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651CBEE8-2615-07D0-3575-F6A2D8E1B34A}"/>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3" name="object 4">
            <a:extLst>
              <a:ext uri="{FF2B5EF4-FFF2-40B4-BE49-F238E27FC236}">
                <a16:creationId xmlns:a16="http://schemas.microsoft.com/office/drawing/2014/main" id="{705D169B-1212-C3B7-7795-A605C83BC568}"/>
              </a:ext>
            </a:extLst>
          </p:cNvPr>
          <p:cNvSpPr/>
          <p:nvPr/>
        </p:nvSpPr>
        <p:spPr>
          <a:xfrm>
            <a:off x="777240" y="1143000"/>
            <a:ext cx="13990320" cy="8915400"/>
          </a:xfrm>
          <a:prstGeom prst="rect">
            <a:avLst/>
          </a:prstGeom>
          <a:blipFill>
            <a:blip r:embed="rId2" cstate="print"/>
            <a:stretch>
              <a:fillRect/>
            </a:stretch>
          </a:blipFill>
        </p:spPr>
        <p:txBody>
          <a:bodyPr wrap="square" lIns="0" tIns="0" rIns="0" bIns="0" rtlCol="0"/>
          <a:lstStyle/>
          <a:p>
            <a:endParaRPr/>
          </a:p>
        </p:txBody>
      </p:sp>
      <p:sp>
        <p:nvSpPr>
          <p:cNvPr id="5" name="Title 3">
            <a:extLst>
              <a:ext uri="{FF2B5EF4-FFF2-40B4-BE49-F238E27FC236}">
                <a16:creationId xmlns:a16="http://schemas.microsoft.com/office/drawing/2014/main" id="{1219482D-4A82-7B06-73F0-C242F6E37862}"/>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Community Plaza (View looking towards SW Corridor)</a:t>
            </a:r>
          </a:p>
        </p:txBody>
      </p:sp>
    </p:spTree>
    <p:extLst>
      <p:ext uri="{BB962C8B-B14F-4D97-AF65-F5344CB8AC3E}">
        <p14:creationId xmlns:p14="http://schemas.microsoft.com/office/powerpoint/2010/main" val="18516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tree, grass&#10;&#10;Description automatically generated">
            <a:extLst>
              <a:ext uri="{FF2B5EF4-FFF2-40B4-BE49-F238E27FC236}">
                <a16:creationId xmlns:a16="http://schemas.microsoft.com/office/drawing/2014/main" id="{79A7D044-15B5-4671-9F02-AE44DC9E18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117" r="1260" b="7394"/>
          <a:stretch/>
        </p:blipFill>
        <p:spPr>
          <a:xfrm>
            <a:off x="0" y="1773691"/>
            <a:ext cx="15544800" cy="6153568"/>
          </a:xfrm>
          <a:prstGeom prst="rect">
            <a:avLst/>
          </a:prstGeom>
        </p:spPr>
      </p:pic>
      <p:sp>
        <p:nvSpPr>
          <p:cNvPr id="12" name="TextBox 11">
            <a:extLst>
              <a:ext uri="{FF2B5EF4-FFF2-40B4-BE49-F238E27FC236}">
                <a16:creationId xmlns:a16="http://schemas.microsoft.com/office/drawing/2014/main" id="{D73E709A-483A-481E-9E4E-74DE33EF5BE6}"/>
              </a:ext>
            </a:extLst>
          </p:cNvPr>
          <p:cNvSpPr txBox="1"/>
          <p:nvPr/>
        </p:nvSpPr>
        <p:spPr>
          <a:xfrm>
            <a:off x="6343766" y="4734892"/>
            <a:ext cx="651399" cy="588623"/>
          </a:xfrm>
          <a:prstGeom prst="rect">
            <a:avLst/>
          </a:prstGeom>
        </p:spPr>
        <p:txBody>
          <a:bodyPr vert="horz" wrap="square" lIns="116586" tIns="116586" rIns="116586" bIns="116586" rtlCol="0" anchor="b" anchorCtr="0">
            <a:spAutoFit/>
          </a:bodyPr>
          <a:lstStyle/>
          <a:p>
            <a:r>
              <a:rPr lang="en-US" sz="2295" b="1" dirty="0"/>
              <a:t>D</a:t>
            </a:r>
          </a:p>
        </p:txBody>
      </p:sp>
      <p:sp>
        <p:nvSpPr>
          <p:cNvPr id="2" name="Title 3">
            <a:extLst>
              <a:ext uri="{FF2B5EF4-FFF2-40B4-BE49-F238E27FC236}">
                <a16:creationId xmlns:a16="http://schemas.microsoft.com/office/drawing/2014/main" id="{FE27F9F6-601E-A00A-5618-1C5CE2B03C77}"/>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2 Lamartine Courtyard</a:t>
            </a:r>
          </a:p>
        </p:txBody>
      </p:sp>
    </p:spTree>
    <p:extLst>
      <p:ext uri="{BB962C8B-B14F-4D97-AF65-F5344CB8AC3E}">
        <p14:creationId xmlns:p14="http://schemas.microsoft.com/office/powerpoint/2010/main" val="1127116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B7D5C-26EB-4F7A-DCBF-FD35AFB5CFA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B29C3670-1397-E31B-008E-D0FE6978542A}"/>
              </a:ext>
            </a:extLst>
          </p:cNvPr>
          <p:cNvSpPr txBox="1"/>
          <p:nvPr/>
        </p:nvSpPr>
        <p:spPr>
          <a:xfrm>
            <a:off x="6343766" y="4734892"/>
            <a:ext cx="651399" cy="588623"/>
          </a:xfrm>
          <a:prstGeom prst="rect">
            <a:avLst/>
          </a:prstGeom>
        </p:spPr>
        <p:txBody>
          <a:bodyPr vert="horz" wrap="square" lIns="116586" tIns="116586" rIns="116586" bIns="116586" rtlCol="0" anchor="b" anchorCtr="0">
            <a:spAutoFit/>
          </a:bodyPr>
          <a:lstStyle/>
          <a:p>
            <a:r>
              <a:rPr lang="en-US" sz="2295" b="1" dirty="0"/>
              <a:t>D</a:t>
            </a:r>
          </a:p>
        </p:txBody>
      </p:sp>
      <p:pic>
        <p:nvPicPr>
          <p:cNvPr id="2" name="Content Placeholder 5">
            <a:extLst>
              <a:ext uri="{FF2B5EF4-FFF2-40B4-BE49-F238E27FC236}">
                <a16:creationId xmlns:a16="http://schemas.microsoft.com/office/drawing/2014/main" id="{0DCE4EF7-79F8-33F9-71C4-5F1D397987D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800" y="1219200"/>
            <a:ext cx="15443200" cy="8686800"/>
          </a:xfrm>
        </p:spPr>
      </p:pic>
      <p:sp>
        <p:nvSpPr>
          <p:cNvPr id="3" name="Title 3">
            <a:extLst>
              <a:ext uri="{FF2B5EF4-FFF2-40B4-BE49-F238E27FC236}">
                <a16:creationId xmlns:a16="http://schemas.microsoft.com/office/drawing/2014/main" id="{5DBFF809-7EAD-53F2-9C5D-BC17D437D77B}"/>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6 Lamartine Courtyard (Aerial view)</a:t>
            </a:r>
          </a:p>
        </p:txBody>
      </p:sp>
    </p:spTree>
    <p:extLst>
      <p:ext uri="{BB962C8B-B14F-4D97-AF65-F5344CB8AC3E}">
        <p14:creationId xmlns:p14="http://schemas.microsoft.com/office/powerpoint/2010/main" val="54427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a room with tables and chairs&#10;&#10;Description automatically generated with medium confidence">
            <a:extLst>
              <a:ext uri="{FF2B5EF4-FFF2-40B4-BE49-F238E27FC236}">
                <a16:creationId xmlns:a16="http://schemas.microsoft.com/office/drawing/2014/main" id="{7A8C5016-1785-8137-A61F-909B4561B2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14" t="21034" b="10078"/>
          <a:stretch/>
        </p:blipFill>
        <p:spPr>
          <a:xfrm>
            <a:off x="6705600" y="5957486"/>
            <a:ext cx="8474990" cy="3825319"/>
          </a:xfrm>
          <a:prstGeom prst="rect">
            <a:avLst/>
          </a:prstGeom>
        </p:spPr>
      </p:pic>
      <p:pic>
        <p:nvPicPr>
          <p:cNvPr id="5" name="Picture 4" descr="A group of people playing basketball&#10;&#10;Description automatically generated with medium confidence">
            <a:extLst>
              <a:ext uri="{FF2B5EF4-FFF2-40B4-BE49-F238E27FC236}">
                <a16:creationId xmlns:a16="http://schemas.microsoft.com/office/drawing/2014/main" id="{7638B9A7-6AF5-EACD-C62A-AAD864A2A5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529" b="21142"/>
          <a:stretch/>
        </p:blipFill>
        <p:spPr>
          <a:xfrm>
            <a:off x="304800" y="1295400"/>
            <a:ext cx="11536620" cy="4830996"/>
          </a:xfrm>
          <a:prstGeom prst="rect">
            <a:avLst/>
          </a:prstGeom>
        </p:spPr>
      </p:pic>
      <p:sp>
        <p:nvSpPr>
          <p:cNvPr id="7" name="Title 3">
            <a:extLst>
              <a:ext uri="{FF2B5EF4-FFF2-40B4-BE49-F238E27FC236}">
                <a16:creationId xmlns:a16="http://schemas.microsoft.com/office/drawing/2014/main" id="{9DFE7BB1-5129-8876-53CE-16985545B175}"/>
              </a:ext>
            </a:extLst>
          </p:cNvPr>
          <p:cNvSpPr txBox="1">
            <a:spLocks/>
          </p:cNvSpPr>
          <p:nvPr/>
        </p:nvSpPr>
        <p:spPr>
          <a:xfrm>
            <a:off x="609600" y="3048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New Anna Mae Cole Community Center</a:t>
            </a:r>
          </a:p>
        </p:txBody>
      </p:sp>
    </p:spTree>
    <p:extLst>
      <p:ext uri="{BB962C8B-B14F-4D97-AF65-F5344CB8AC3E}">
        <p14:creationId xmlns:p14="http://schemas.microsoft.com/office/powerpoint/2010/main" val="708442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C89A7-C126-B689-9FF5-5CFFFCCD68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C819F1-1E06-B663-72F4-19CD27981FD3}"/>
              </a:ext>
            </a:extLst>
          </p:cNvPr>
          <p:cNvSpPr txBox="1"/>
          <p:nvPr/>
        </p:nvSpPr>
        <p:spPr>
          <a:xfrm>
            <a:off x="304800" y="542950"/>
            <a:ext cx="14478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2 and 6 Lamartine </a:t>
            </a:r>
            <a:r>
              <a:rPr lang="en-US" sz="4400" b="1" dirty="0" smtClean="0">
                <a:solidFill>
                  <a:schemeClr val="accent6"/>
                </a:solidFill>
                <a:latin typeface="Arial" panose="020B0604020202020204" pitchFamily="34" charset="0"/>
                <a:cs typeface="Arial" panose="020B0604020202020204" pitchFamily="34" charset="0"/>
              </a:rPr>
              <a:t>Street: </a:t>
            </a:r>
            <a:r>
              <a:rPr lang="en-US" sz="4400" b="1" dirty="0">
                <a:solidFill>
                  <a:schemeClr val="accent6"/>
                </a:solidFill>
                <a:latin typeface="Arial" panose="020B0604020202020204" pitchFamily="34" charset="0"/>
                <a:cs typeface="Arial" panose="020B0604020202020204" pitchFamily="34" charset="0"/>
              </a:rPr>
              <a:t>Unit and Building Features</a:t>
            </a:r>
          </a:p>
        </p:txBody>
      </p:sp>
      <p:sp>
        <p:nvSpPr>
          <p:cNvPr id="11" name="Text Placeholder 10">
            <a:extLst>
              <a:ext uri="{FF2B5EF4-FFF2-40B4-BE49-F238E27FC236}">
                <a16:creationId xmlns:a16="http://schemas.microsoft.com/office/drawing/2014/main" id="{951008D6-21A6-E9DA-4D92-7DF207B8F7C0}"/>
              </a:ext>
            </a:extLst>
          </p:cNvPr>
          <p:cNvSpPr>
            <a:spLocks noGrp="1"/>
          </p:cNvSpPr>
          <p:nvPr>
            <p:ph type="body" idx="1"/>
          </p:nvPr>
        </p:nvSpPr>
        <p:spPr>
          <a:xfrm>
            <a:off x="609600" y="1459485"/>
            <a:ext cx="14325600" cy="4970591"/>
          </a:xfrm>
        </p:spPr>
        <p:txBody>
          <a:bodyPr/>
          <a:lstStyle/>
          <a:p>
            <a:pPr marL="571500" indent="-571500">
              <a:spcAft>
                <a:spcPts val="600"/>
              </a:spcAft>
              <a:buFont typeface="Arial" panose="020B0604020202020204" pitchFamily="34" charset="0"/>
              <a:buChar char="•"/>
            </a:pPr>
            <a:r>
              <a:rPr lang="en-US" sz="3200" dirty="0" smtClean="0"/>
              <a:t>Energy-efficient </a:t>
            </a:r>
            <a:r>
              <a:rPr lang="en-US" sz="3200" dirty="0"/>
              <a:t>appliances (dishwasher, stove, refrigerator and microwave)</a:t>
            </a:r>
          </a:p>
          <a:p>
            <a:pPr marL="571500" indent="-571500">
              <a:spcAft>
                <a:spcPts val="600"/>
              </a:spcAft>
              <a:buFont typeface="Arial" panose="020B0604020202020204" pitchFamily="34" charset="0"/>
              <a:buChar char="•"/>
            </a:pPr>
            <a:r>
              <a:rPr lang="en-US" sz="3200" dirty="0"/>
              <a:t>Enhanced security system (including keyless entry and intercom system)</a:t>
            </a:r>
          </a:p>
          <a:p>
            <a:pPr marL="571500" indent="-571500">
              <a:spcAft>
                <a:spcPts val="600"/>
              </a:spcAft>
              <a:buFont typeface="Arial" panose="020B0604020202020204" pitchFamily="34" charset="0"/>
              <a:buChar char="•"/>
            </a:pPr>
            <a:r>
              <a:rPr lang="en-US" sz="3200" dirty="0"/>
              <a:t>Each unit equipped with thermostat, allowing you to regulate your heat</a:t>
            </a:r>
          </a:p>
          <a:p>
            <a:pPr marL="571500" indent="-571500">
              <a:spcAft>
                <a:spcPts val="600"/>
              </a:spcAft>
              <a:buFont typeface="Arial" panose="020B0604020202020204" pitchFamily="34" charset="0"/>
              <a:buChar char="•"/>
            </a:pPr>
            <a:r>
              <a:rPr lang="en-US" sz="3200" dirty="0"/>
              <a:t>Central air-conditioning</a:t>
            </a:r>
          </a:p>
          <a:p>
            <a:pPr marL="571500" indent="-571500">
              <a:spcAft>
                <a:spcPts val="600"/>
              </a:spcAft>
              <a:buFont typeface="Arial" panose="020B0604020202020204" pitchFamily="34" charset="0"/>
              <a:buChar char="•"/>
            </a:pPr>
            <a:r>
              <a:rPr lang="en-US" sz="3200" dirty="0"/>
              <a:t>Laundry suite on each floor</a:t>
            </a:r>
          </a:p>
          <a:p>
            <a:pPr marL="571500" indent="-571500">
              <a:spcAft>
                <a:spcPts val="600"/>
              </a:spcAft>
              <a:buFont typeface="Arial" panose="020B0604020202020204" pitchFamily="34" charset="0"/>
              <a:buChar char="•"/>
            </a:pPr>
            <a:r>
              <a:rPr lang="en-US" sz="3200" dirty="0"/>
              <a:t>Trash and recycling room on each floor</a:t>
            </a:r>
          </a:p>
          <a:p>
            <a:pPr marL="571500" indent="-571500">
              <a:spcAft>
                <a:spcPts val="600"/>
              </a:spcAft>
              <a:buFont typeface="Arial" panose="020B0604020202020204" pitchFamily="34" charset="0"/>
              <a:buChar char="•"/>
            </a:pPr>
            <a:r>
              <a:rPr lang="en-US" sz="3200" dirty="0"/>
              <a:t>Building paid utilities</a:t>
            </a: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1400" dirty="0"/>
          </a:p>
          <a:p>
            <a:endParaRPr lang="en-US" dirty="0"/>
          </a:p>
        </p:txBody>
      </p:sp>
      <p:pic>
        <p:nvPicPr>
          <p:cNvPr id="4" name="Picture 3" descr="A room with a door open&#10;&#10;AI-generated content may be incorrect.">
            <a:extLst>
              <a:ext uri="{FF2B5EF4-FFF2-40B4-BE49-F238E27FC236}">
                <a16:creationId xmlns:a16="http://schemas.microsoft.com/office/drawing/2014/main" id="{753891C8-6C56-F4B5-E7F9-A6978BD719D2}"/>
              </a:ext>
            </a:extLst>
          </p:cNvPr>
          <p:cNvPicPr>
            <a:picLocks noChangeAspect="1"/>
          </p:cNvPicPr>
          <p:nvPr/>
        </p:nvPicPr>
        <p:blipFill>
          <a:blip r:embed="rId3" cstate="print">
            <a:extLst>
              <a:ext uri="{28A0092B-C50C-407E-A947-70E740481C1C}">
                <a14:useLocalDpi xmlns:a14="http://schemas.microsoft.com/office/drawing/2010/main" val="0"/>
              </a:ext>
            </a:extLst>
          </a:blip>
          <a:srcRect l="21970" t="28283" r="31745" b="6060"/>
          <a:stretch/>
        </p:blipFill>
        <p:spPr>
          <a:xfrm rot="5400000">
            <a:off x="871744" y="6337523"/>
            <a:ext cx="3436440" cy="3655928"/>
          </a:xfrm>
          <a:prstGeom prst="rect">
            <a:avLst/>
          </a:prstGeom>
        </p:spPr>
      </p:pic>
      <p:pic>
        <p:nvPicPr>
          <p:cNvPr id="8" name="Picture 7" descr="A kitchen cabinets in a room&#10;&#10;AI-generated content may be incorrect.">
            <a:extLst>
              <a:ext uri="{FF2B5EF4-FFF2-40B4-BE49-F238E27FC236}">
                <a16:creationId xmlns:a16="http://schemas.microsoft.com/office/drawing/2014/main" id="{E6E3EAFA-AE87-7441-A36F-2202CBD903ED}"/>
              </a:ext>
            </a:extLst>
          </p:cNvPr>
          <p:cNvPicPr>
            <a:picLocks noChangeAspect="1"/>
          </p:cNvPicPr>
          <p:nvPr/>
        </p:nvPicPr>
        <p:blipFill>
          <a:blip r:embed="rId4" cstate="print">
            <a:extLst>
              <a:ext uri="{28A0092B-C50C-407E-A947-70E740481C1C}">
                <a14:useLocalDpi xmlns:a14="http://schemas.microsoft.com/office/drawing/2010/main" val="0"/>
              </a:ext>
            </a:extLst>
          </a:blip>
          <a:srcRect r="1441" b="505"/>
          <a:stretch/>
        </p:blipFill>
        <p:spPr>
          <a:xfrm rot="5400000">
            <a:off x="9923048" y="4883802"/>
            <a:ext cx="5704951" cy="4319352"/>
          </a:xfrm>
          <a:prstGeom prst="rect">
            <a:avLst/>
          </a:prstGeom>
        </p:spPr>
      </p:pic>
      <p:pic>
        <p:nvPicPr>
          <p:cNvPr id="10" name="Picture 9" descr="A room with a blue carpet and a door&#10;&#10;AI-generated content may be incorrect.">
            <a:extLst>
              <a:ext uri="{FF2B5EF4-FFF2-40B4-BE49-F238E27FC236}">
                <a16:creationId xmlns:a16="http://schemas.microsoft.com/office/drawing/2014/main" id="{7199CB67-CB80-2C4F-6AC3-2A125428C9EE}"/>
              </a:ext>
            </a:extLst>
          </p:cNvPr>
          <p:cNvPicPr>
            <a:picLocks noChangeAspect="1"/>
          </p:cNvPicPr>
          <p:nvPr/>
        </p:nvPicPr>
        <p:blipFill>
          <a:blip r:embed="rId5" cstate="print">
            <a:extLst>
              <a:ext uri="{28A0092B-C50C-407E-A947-70E740481C1C}">
                <a14:useLocalDpi xmlns:a14="http://schemas.microsoft.com/office/drawing/2010/main" val="0"/>
              </a:ext>
            </a:extLst>
          </a:blip>
          <a:srcRect l="21112" t="-3031" r="21226"/>
          <a:stretch/>
        </p:blipFill>
        <p:spPr>
          <a:xfrm rot="5400000">
            <a:off x="6066549" y="5867118"/>
            <a:ext cx="3411701" cy="4572000"/>
          </a:xfrm>
          <a:prstGeom prst="rect">
            <a:avLst/>
          </a:prstGeom>
        </p:spPr>
      </p:pic>
    </p:spTree>
    <p:extLst>
      <p:ext uri="{BB962C8B-B14F-4D97-AF65-F5344CB8AC3E}">
        <p14:creationId xmlns:p14="http://schemas.microsoft.com/office/powerpoint/2010/main" val="344995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188200" y="2641599"/>
            <a:ext cx="7721600" cy="57912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5600" y="2641600"/>
            <a:ext cx="7721600" cy="5791200"/>
          </a:xfrm>
          <a:prstGeom prst="rect">
            <a:avLst/>
          </a:prstGeom>
        </p:spPr>
      </p:pic>
    </p:spTree>
    <p:extLst>
      <p:ext uri="{BB962C8B-B14F-4D97-AF65-F5344CB8AC3E}">
        <p14:creationId xmlns:p14="http://schemas.microsoft.com/office/powerpoint/2010/main" val="114788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525959"/>
            <a:ext cx="12954000" cy="769441"/>
          </a:xfrm>
          <a:prstGeom prst="rect">
            <a:avLst/>
          </a:prstGeom>
          <a:noFill/>
        </p:spPr>
        <p:txBody>
          <a:bodyPr wrap="square" rtlCol="0">
            <a:spAutoFit/>
          </a:bodyPr>
          <a:lstStyle/>
          <a:p>
            <a:pPr algn="ctr"/>
            <a:r>
              <a:rPr lang="en-US" sz="4400" b="1" dirty="0" smtClean="0">
                <a:solidFill>
                  <a:schemeClr val="accent6"/>
                </a:solidFill>
                <a:latin typeface="Arial" panose="020B0604020202020204" pitchFamily="34" charset="0"/>
                <a:cs typeface="Arial" panose="020B0604020202020204" pitchFamily="34" charset="0"/>
              </a:rPr>
              <a:t>2 and 6 Lamartine Street: </a:t>
            </a:r>
            <a:r>
              <a:rPr lang="en-US" sz="4400" b="1" dirty="0">
                <a:solidFill>
                  <a:schemeClr val="accent6"/>
                </a:solidFill>
                <a:latin typeface="Arial" panose="020B0604020202020204" pitchFamily="34" charset="0"/>
                <a:cs typeface="Arial" panose="020B0604020202020204" pitchFamily="34" charset="0"/>
              </a:rPr>
              <a:t>Amenities </a:t>
            </a:r>
          </a:p>
        </p:txBody>
      </p:sp>
      <p:sp>
        <p:nvSpPr>
          <p:cNvPr id="11" name="Text Placeholder 10">
            <a:extLst>
              <a:ext uri="{FF2B5EF4-FFF2-40B4-BE49-F238E27FC236}">
                <a16:creationId xmlns:a16="http://schemas.microsoft.com/office/drawing/2014/main" id="{51EA5922-38FE-A0D9-0A4A-615376DCBC64}"/>
              </a:ext>
            </a:extLst>
          </p:cNvPr>
          <p:cNvSpPr>
            <a:spLocks noGrp="1"/>
          </p:cNvSpPr>
          <p:nvPr>
            <p:ph type="body" idx="1"/>
          </p:nvPr>
        </p:nvSpPr>
        <p:spPr>
          <a:xfrm>
            <a:off x="401119" y="1600200"/>
            <a:ext cx="14325600" cy="4893647"/>
          </a:xfrm>
        </p:spPr>
        <p:txBody>
          <a:bodyPr/>
          <a:lstStyle/>
          <a:p>
            <a:endParaRPr lang="en-US" sz="3200" dirty="0"/>
          </a:p>
          <a:p>
            <a:pPr marL="571500" indent="-571500">
              <a:spcAft>
                <a:spcPts val="600"/>
              </a:spcAft>
              <a:buFont typeface="Arial" panose="020B0604020202020204" pitchFamily="34" charset="0"/>
              <a:buChar char="•"/>
            </a:pPr>
            <a:r>
              <a:rPr lang="en-US" sz="3200" dirty="0"/>
              <a:t>Innovation Center with access to computers and printer/scanner</a:t>
            </a:r>
          </a:p>
          <a:p>
            <a:pPr marL="571500" indent="-571500">
              <a:spcAft>
                <a:spcPts val="600"/>
              </a:spcAft>
              <a:buFont typeface="Arial" panose="020B0604020202020204" pitchFamily="34" charset="0"/>
              <a:buChar char="•"/>
            </a:pPr>
            <a:r>
              <a:rPr lang="en-US" sz="3200" dirty="0"/>
              <a:t>Spacious lobbies and resident lounges on the first floor</a:t>
            </a:r>
          </a:p>
          <a:p>
            <a:pPr marL="571500" indent="-571500">
              <a:spcAft>
                <a:spcPts val="600"/>
              </a:spcAft>
              <a:buFont typeface="Arial" panose="020B0604020202020204" pitchFamily="34" charset="0"/>
              <a:buChar char="•"/>
            </a:pPr>
            <a:r>
              <a:rPr lang="en-US" sz="3200" dirty="0"/>
              <a:t>Resident courtyards with a community garden</a:t>
            </a:r>
          </a:p>
          <a:p>
            <a:pPr marL="571500" indent="-571500">
              <a:spcAft>
                <a:spcPts val="600"/>
              </a:spcAft>
              <a:buFont typeface="Arial" panose="020B0604020202020204" pitchFamily="34" charset="0"/>
              <a:buChar char="•"/>
            </a:pPr>
            <a:r>
              <a:rPr lang="en-US" sz="3200" dirty="0"/>
              <a:t>Close proximity to the new Anna Mae Cole Community Center</a:t>
            </a:r>
          </a:p>
          <a:p>
            <a:pPr marL="571500" indent="-571500">
              <a:spcAft>
                <a:spcPts val="600"/>
              </a:spcAft>
              <a:buFont typeface="Arial" panose="020B0604020202020204" pitchFamily="34" charset="0"/>
              <a:buChar char="•"/>
            </a:pPr>
            <a:r>
              <a:rPr lang="en-US" sz="3200" dirty="0"/>
              <a:t>Underground parking garage and indoor bike parking</a:t>
            </a:r>
          </a:p>
          <a:p>
            <a:pPr>
              <a:spcAft>
                <a:spcPts val="600"/>
              </a:spcAft>
            </a:pPr>
            <a:endParaRPr lang="en-US" sz="3200" dirty="0"/>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1400" dirty="0"/>
          </a:p>
          <a:p>
            <a:endParaRPr lang="en-US" dirty="0"/>
          </a:p>
        </p:txBody>
      </p:sp>
      <p:pic>
        <p:nvPicPr>
          <p:cNvPr id="2" name="Picture 1" descr="A room with a table and chairs&#10;&#10;AI-generated content may be incorrect.">
            <a:extLst>
              <a:ext uri="{FF2B5EF4-FFF2-40B4-BE49-F238E27FC236}">
                <a16:creationId xmlns:a16="http://schemas.microsoft.com/office/drawing/2014/main" id="{1A1021F0-05F3-9298-8834-3F7C4B50A119}"/>
              </a:ext>
            </a:extLst>
          </p:cNvPr>
          <p:cNvPicPr>
            <a:picLocks noChangeAspect="1"/>
          </p:cNvPicPr>
          <p:nvPr/>
        </p:nvPicPr>
        <p:blipFill>
          <a:blip r:embed="rId3">
            <a:extLst>
              <a:ext uri="{28A0092B-C50C-407E-A947-70E740481C1C}">
                <a14:useLocalDpi xmlns:a14="http://schemas.microsoft.com/office/drawing/2010/main" val="0"/>
              </a:ext>
            </a:extLst>
          </a:blip>
          <a:srcRect t="18900" r="-140"/>
          <a:stretch/>
        </p:blipFill>
        <p:spPr>
          <a:xfrm>
            <a:off x="7772400" y="5778708"/>
            <a:ext cx="7364944" cy="3763726"/>
          </a:xfrm>
          <a:prstGeom prst="rect">
            <a:avLst/>
          </a:prstGeom>
        </p:spPr>
      </p:pic>
      <p:pic>
        <p:nvPicPr>
          <p:cNvPr id="4" name="Picture 3" descr="A room with a couch and tables&#10;&#10;AI-generated content may be incorrect.">
            <a:extLst>
              <a:ext uri="{FF2B5EF4-FFF2-40B4-BE49-F238E27FC236}">
                <a16:creationId xmlns:a16="http://schemas.microsoft.com/office/drawing/2014/main" id="{823817E1-C01F-8013-27A3-444CD5C0F93E}"/>
              </a:ext>
            </a:extLst>
          </p:cNvPr>
          <p:cNvPicPr>
            <a:picLocks noChangeAspect="1"/>
          </p:cNvPicPr>
          <p:nvPr/>
        </p:nvPicPr>
        <p:blipFill>
          <a:blip r:embed="rId4">
            <a:extLst>
              <a:ext uri="{28A0092B-C50C-407E-A947-70E740481C1C}">
                <a14:useLocalDpi xmlns:a14="http://schemas.microsoft.com/office/drawing/2010/main" val="0"/>
              </a:ext>
            </a:extLst>
          </a:blip>
          <a:srcRect t="15383" r="-337"/>
          <a:stretch/>
        </p:blipFill>
        <p:spPr>
          <a:xfrm>
            <a:off x="316933" y="5778708"/>
            <a:ext cx="7038505" cy="3776218"/>
          </a:xfrm>
          <a:prstGeom prst="rect">
            <a:avLst/>
          </a:prstGeom>
        </p:spPr>
      </p:pic>
    </p:spTree>
    <p:extLst>
      <p:ext uri="{BB962C8B-B14F-4D97-AF65-F5344CB8AC3E}">
        <p14:creationId xmlns:p14="http://schemas.microsoft.com/office/powerpoint/2010/main" val="3984285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449759"/>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2 and 6 Lamartine Street Lease </a:t>
            </a:r>
            <a:r>
              <a:rPr lang="en-US" sz="4400" b="1" dirty="0" smtClean="0">
                <a:solidFill>
                  <a:schemeClr val="accent6"/>
                </a:solidFill>
                <a:latin typeface="Arial" panose="020B0604020202020204" pitchFamily="34" charset="0"/>
                <a:cs typeface="Arial" panose="020B0604020202020204" pitchFamily="34" charset="0"/>
              </a:rPr>
              <a:t>Up Process </a:t>
            </a:r>
            <a:endParaRPr lang="en-US" sz="4400" b="1" dirty="0">
              <a:solidFill>
                <a:srgbClr val="FF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A449741-5C77-469E-B036-2E6EA14FDF2B}"/>
              </a:ext>
            </a:extLst>
          </p:cNvPr>
          <p:cNvSpPr txBox="1"/>
          <p:nvPr/>
        </p:nvSpPr>
        <p:spPr>
          <a:xfrm>
            <a:off x="457200" y="1143000"/>
            <a:ext cx="14249400" cy="9171742"/>
          </a:xfrm>
          <a:prstGeom prst="rect">
            <a:avLst/>
          </a:prstGeom>
          <a:noFill/>
        </p:spPr>
        <p:txBody>
          <a:bodyPr wrap="square" rtlCol="0">
            <a:spAutoFit/>
          </a:bodyPr>
          <a:lstStyle/>
          <a:p>
            <a:pPr marL="457200" indent="-457200">
              <a:buFont typeface="Arial" panose="020B0604020202020204" pitchFamily="34" charset="0"/>
              <a:buChar char="•"/>
            </a:pPr>
            <a:r>
              <a:rPr lang="en-US" sz="3000" dirty="0" smtClean="0"/>
              <a:t>Confirm household composition and pets– any  proposed new household members should be processed with BHA management before April 30, 2025.</a:t>
            </a:r>
          </a:p>
          <a:p>
            <a:endParaRPr lang="en-US" sz="3000" dirty="0"/>
          </a:p>
          <a:p>
            <a:pPr marL="457200" indent="-457200">
              <a:buFont typeface="Arial" panose="020B0604020202020204" pitchFamily="34" charset="0"/>
              <a:buChar char="•"/>
            </a:pPr>
            <a:r>
              <a:rPr lang="en-US" sz="3000" dirty="0"/>
              <a:t>TCB Management and BHA will notify household of screening appointment. </a:t>
            </a:r>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All adult household members must attend an appointment and provide photo ID, Social Security Cards, Birth Certificate, income, asset information for all household members and if applicable, proof of pet registration (if have pet).</a:t>
            </a:r>
            <a:endParaRPr lang="en-US" sz="2000" dirty="0"/>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TCB will determine eligibility for LIHTC program and BHA Admissions Department will determine eligibility for Section 8 Project Based Voucher (PBV) program and the amount you will pay for rent.</a:t>
            </a:r>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Household will be assigned a unit based upon bedroom size need, unit feature and any approved reasonable accommodations in accordance with the priority categories.</a:t>
            </a:r>
          </a:p>
          <a:p>
            <a:endParaRPr lang="en-US" sz="3000" dirty="0"/>
          </a:p>
          <a:p>
            <a:pPr marL="571500" indent="-571500">
              <a:buFont typeface="Arial" panose="020B0604020202020204" pitchFamily="34" charset="0"/>
              <a:buChar char="•"/>
            </a:pPr>
            <a:r>
              <a:rPr lang="en-US" sz="3000" dirty="0"/>
              <a:t>Households will not be re-screened except for income/program eligibility for the LIHTC and Section 8 PBV programs.  The Section 8 PBV program requires all returning households with rent balances to either clear their rent balances or enter into a repayment agreement with BHA </a:t>
            </a:r>
            <a:r>
              <a:rPr lang="en-US" sz="3000" dirty="0" smtClean="0"/>
              <a:t>Leased Housing </a:t>
            </a:r>
            <a:r>
              <a:rPr lang="en-US" sz="3000" dirty="0"/>
              <a:t>prior to Section 8 PBV approval.</a:t>
            </a:r>
          </a:p>
          <a:p>
            <a:endParaRPr lang="en-US" sz="2000" b="1" dirty="0"/>
          </a:p>
        </p:txBody>
      </p:sp>
    </p:spTree>
    <p:extLst>
      <p:ext uri="{BB962C8B-B14F-4D97-AF65-F5344CB8AC3E}">
        <p14:creationId xmlns:p14="http://schemas.microsoft.com/office/powerpoint/2010/main" val="2774655746"/>
      </p:ext>
    </p:extLst>
  </p:cSld>
  <p:clrMapOvr>
    <a:masterClrMapping/>
  </p:clrMapOvr>
  <p:extLst mod="1">
    <p:ext uri="{6950BFC3-D8DA-4A85-94F7-54DA5524770B}">
      <p188:commentRel xmlns=""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152400"/>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2 and 6 Lamartine Street Lease </a:t>
            </a:r>
            <a:r>
              <a:rPr lang="en-US" sz="4400" b="1" dirty="0" smtClean="0">
                <a:solidFill>
                  <a:schemeClr val="accent6"/>
                </a:solidFill>
                <a:latin typeface="Arial" panose="020B0604020202020204" pitchFamily="34" charset="0"/>
                <a:cs typeface="Arial" panose="020B0604020202020204" pitchFamily="34" charset="0"/>
              </a:rPr>
              <a:t>Up </a:t>
            </a:r>
            <a:r>
              <a:rPr lang="en-US" sz="4400" b="1" dirty="0">
                <a:solidFill>
                  <a:schemeClr val="accent6"/>
                </a:solidFill>
                <a:latin typeface="Arial" panose="020B0604020202020204" pitchFamily="34" charset="0"/>
                <a:cs typeface="Arial" panose="020B0604020202020204" pitchFamily="34" charset="0"/>
              </a:rPr>
              <a:t>Process </a:t>
            </a:r>
          </a:p>
        </p:txBody>
      </p:sp>
      <p:sp>
        <p:nvSpPr>
          <p:cNvPr id="2" name="TextBox 1">
            <a:extLst>
              <a:ext uri="{FF2B5EF4-FFF2-40B4-BE49-F238E27FC236}">
                <a16:creationId xmlns:a16="http://schemas.microsoft.com/office/drawing/2014/main" id="{6A449741-5C77-469E-B036-2E6EA14FDF2B}"/>
              </a:ext>
            </a:extLst>
          </p:cNvPr>
          <p:cNvSpPr txBox="1"/>
          <p:nvPr/>
        </p:nvSpPr>
        <p:spPr>
          <a:xfrm>
            <a:off x="381000" y="921841"/>
            <a:ext cx="14782800" cy="8863965"/>
          </a:xfrm>
          <a:prstGeom prst="rect">
            <a:avLst/>
          </a:prstGeom>
          <a:noFill/>
        </p:spPr>
        <p:txBody>
          <a:bodyPr wrap="square" rtlCol="0">
            <a:spAutoFit/>
          </a:bodyPr>
          <a:lstStyle/>
          <a:p>
            <a:pPr marL="571500" indent="-571500">
              <a:buFont typeface="Arial" panose="020B0604020202020204" pitchFamily="34" charset="0"/>
              <a:buChar char="•"/>
            </a:pPr>
            <a:r>
              <a:rPr lang="en-US" sz="3000" b="1" dirty="0"/>
              <a:t>Unit offer— </a:t>
            </a:r>
            <a:r>
              <a:rPr lang="en-US" sz="3000" dirty="0"/>
              <a:t>Once approved for LIHTC and Section 8 PBV programs, household will receive a formal unit offer in writing from TCB Management.</a:t>
            </a:r>
            <a:endParaRPr lang="en-US" sz="3000" b="1" dirty="0"/>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Unit viewing—</a:t>
            </a:r>
            <a:r>
              <a:rPr lang="en-US" sz="3000" dirty="0"/>
              <a:t>household views the unit and makes decision to accept or refuse the unit </a:t>
            </a:r>
            <a:r>
              <a:rPr lang="en-US" sz="3000" dirty="0" smtClean="0"/>
              <a:t> (5 </a:t>
            </a:r>
            <a:r>
              <a:rPr lang="en-US" sz="3000" dirty="0"/>
              <a:t>business days).  The household will only receive one unit offer unless there is good cause for a refusal.</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Move scheduled</a:t>
            </a:r>
            <a:r>
              <a:rPr lang="en-US" sz="3000" dirty="0"/>
              <a:t>—once household accepts unit, </a:t>
            </a:r>
            <a:r>
              <a:rPr lang="en-US" sz="3000" dirty="0" smtClean="0"/>
              <a:t>Relocation staff </a:t>
            </a:r>
            <a:r>
              <a:rPr lang="en-US" sz="3000" dirty="0"/>
              <a:t>schedules move with licensed moving company.  </a:t>
            </a:r>
          </a:p>
          <a:p>
            <a:endParaRPr lang="en-US" sz="3000" dirty="0"/>
          </a:p>
          <a:p>
            <a:pPr marL="571500" indent="-571500">
              <a:buFont typeface="Arial" panose="020B0604020202020204" pitchFamily="34" charset="0"/>
              <a:buChar char="•"/>
            </a:pPr>
            <a:r>
              <a:rPr lang="en-US" sz="3000" b="1" dirty="0"/>
              <a:t>30-Day </a:t>
            </a:r>
            <a:r>
              <a:rPr lang="en-US" sz="3000" b="1" dirty="0" smtClean="0"/>
              <a:t>Notice—</a:t>
            </a:r>
            <a:r>
              <a:rPr lang="en-US" sz="3000" dirty="0" smtClean="0"/>
              <a:t>Relocation staff </a:t>
            </a:r>
            <a:r>
              <a:rPr lang="en-US" sz="3000" dirty="0"/>
              <a:t>will assist household to provide 30-Day Notice to Vacate to current landlord (BHA or private landlord)</a:t>
            </a:r>
          </a:p>
          <a:p>
            <a:pPr marL="571500" indent="-571500">
              <a:buFont typeface="Arial" panose="020B0604020202020204" pitchFamily="34" charset="0"/>
              <a:buChar char="•"/>
            </a:pPr>
            <a:endParaRPr lang="en-US" sz="3000" b="1" dirty="0"/>
          </a:p>
          <a:p>
            <a:pPr marL="571500" indent="-571500">
              <a:buFont typeface="Arial" panose="020B0604020202020204" pitchFamily="34" charset="0"/>
              <a:buChar char="•"/>
            </a:pPr>
            <a:r>
              <a:rPr lang="en-US" sz="3000" b="1" dirty="0"/>
              <a:t>Pest Inspection—</a:t>
            </a:r>
            <a:r>
              <a:rPr lang="en-US" sz="3000" dirty="0"/>
              <a:t>resident’s current unit is inspected to ensure there are no pests; treatment scheduled, if needed.</a:t>
            </a:r>
          </a:p>
          <a:p>
            <a:pPr marL="571500" indent="-571500">
              <a:buFont typeface="Arial" panose="020B0604020202020204" pitchFamily="34" charset="0"/>
              <a:buChar char="•"/>
            </a:pPr>
            <a:endParaRPr lang="en-US" sz="3000" b="1" dirty="0"/>
          </a:p>
          <a:p>
            <a:pPr marL="571500" indent="-571500">
              <a:buFont typeface="Arial" panose="020B0604020202020204" pitchFamily="34" charset="0"/>
              <a:buChar char="•"/>
            </a:pPr>
            <a:r>
              <a:rPr lang="en-US" sz="3000" b="1" dirty="0"/>
              <a:t>Packing </a:t>
            </a:r>
            <a:r>
              <a:rPr lang="en-US" sz="3000" b="1" dirty="0" smtClean="0"/>
              <a:t>Supplies</a:t>
            </a:r>
            <a:r>
              <a:rPr lang="en-US" sz="3000" dirty="0"/>
              <a:t>—Relocation staff </a:t>
            </a:r>
            <a:r>
              <a:rPr lang="en-US" sz="3000" dirty="0" smtClean="0"/>
              <a:t>arranges </a:t>
            </a:r>
            <a:r>
              <a:rPr lang="en-US" sz="3000" dirty="0"/>
              <a:t>for household to receive packing supplies</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School </a:t>
            </a:r>
            <a:r>
              <a:rPr lang="en-US" sz="3000" b="1" dirty="0" smtClean="0"/>
              <a:t>Transfer</a:t>
            </a:r>
            <a:r>
              <a:rPr lang="en-US" sz="3000" dirty="0"/>
              <a:t>—Relocation staff works </a:t>
            </a:r>
            <a:r>
              <a:rPr lang="en-US" sz="3000" dirty="0"/>
              <a:t>with resident and BPS if need school/s transfer </a:t>
            </a:r>
            <a:endParaRPr lang="en-US" sz="3000" b="1" dirty="0"/>
          </a:p>
        </p:txBody>
      </p:sp>
    </p:spTree>
    <p:extLst>
      <p:ext uri="{BB962C8B-B14F-4D97-AF65-F5344CB8AC3E}">
        <p14:creationId xmlns:p14="http://schemas.microsoft.com/office/powerpoint/2010/main" val="1859097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990600" y="381000"/>
            <a:ext cx="139446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2 and 6 Lamartine Street Lease </a:t>
            </a:r>
            <a:r>
              <a:rPr lang="en-US" sz="4400" b="1" dirty="0" smtClean="0">
                <a:solidFill>
                  <a:schemeClr val="accent6"/>
                </a:solidFill>
                <a:latin typeface="Arial" panose="020B0604020202020204" pitchFamily="34" charset="0"/>
                <a:cs typeface="Arial" panose="020B0604020202020204" pitchFamily="34" charset="0"/>
              </a:rPr>
              <a:t>Up </a:t>
            </a:r>
            <a:r>
              <a:rPr lang="en-US" sz="4400" b="1" dirty="0">
                <a:solidFill>
                  <a:schemeClr val="accent6"/>
                </a:solidFill>
                <a:latin typeface="Arial" panose="020B0604020202020204" pitchFamily="34" charset="0"/>
                <a:cs typeface="Arial" panose="020B0604020202020204" pitchFamily="34" charset="0"/>
              </a:rPr>
              <a:t>Process (cont.)</a:t>
            </a:r>
          </a:p>
        </p:txBody>
      </p:sp>
      <p:sp>
        <p:nvSpPr>
          <p:cNvPr id="2" name="TextBox 1">
            <a:extLst>
              <a:ext uri="{FF2B5EF4-FFF2-40B4-BE49-F238E27FC236}">
                <a16:creationId xmlns:a16="http://schemas.microsoft.com/office/drawing/2014/main" id="{6A449741-5C77-469E-B036-2E6EA14FDF2B}"/>
              </a:ext>
            </a:extLst>
          </p:cNvPr>
          <p:cNvSpPr txBox="1"/>
          <p:nvPr/>
        </p:nvSpPr>
        <p:spPr>
          <a:xfrm>
            <a:off x="381000" y="1219200"/>
            <a:ext cx="14630400" cy="8242256"/>
          </a:xfrm>
          <a:prstGeom prst="rect">
            <a:avLst/>
          </a:prstGeom>
          <a:noFill/>
        </p:spPr>
        <p:txBody>
          <a:bodyPr wrap="square" rtlCol="0">
            <a:spAutoFit/>
          </a:bodyPr>
          <a:lstStyle/>
          <a:p>
            <a:pPr marL="571500" indent="-571500">
              <a:buFont typeface="Arial" panose="020B0604020202020204" pitchFamily="34" charset="0"/>
              <a:buChar char="•"/>
            </a:pPr>
            <a:r>
              <a:rPr lang="en-US" sz="3520" b="1" dirty="0"/>
              <a:t>Change of Address</a:t>
            </a:r>
            <a:r>
              <a:rPr lang="en-US" sz="3520" dirty="0"/>
              <a:t>—</a:t>
            </a:r>
            <a:r>
              <a:rPr lang="en-US" sz="3600" dirty="0"/>
              <a:t>JCHRC</a:t>
            </a:r>
            <a:r>
              <a:rPr lang="en-US" sz="3520" dirty="0"/>
              <a:t> assists household with USPS change of address </a:t>
            </a:r>
            <a:endParaRPr lang="en-US" sz="3520" b="1" dirty="0"/>
          </a:p>
          <a:p>
            <a:endParaRPr lang="en-US" sz="3520" b="1" dirty="0"/>
          </a:p>
          <a:p>
            <a:pPr marL="571500" indent="-571500">
              <a:buFont typeface="Arial" panose="020B0604020202020204" pitchFamily="34" charset="0"/>
              <a:buChar char="•"/>
            </a:pPr>
            <a:r>
              <a:rPr lang="en-US" sz="3520" b="1" dirty="0"/>
              <a:t>Lease Signing and Key Pick up—</a:t>
            </a:r>
            <a:r>
              <a:rPr lang="en-US" sz="3520" dirty="0"/>
              <a:t>Resident signs lease and obtains keys for new unit (day of move-in)</a:t>
            </a:r>
          </a:p>
          <a:p>
            <a:endParaRPr lang="en-US" sz="3520" dirty="0"/>
          </a:p>
          <a:p>
            <a:pPr marL="571500" indent="-571500">
              <a:buFont typeface="Arial" panose="020B0604020202020204" pitchFamily="34" charset="0"/>
              <a:buChar char="•"/>
            </a:pPr>
            <a:r>
              <a:rPr lang="en-US" sz="3520" b="1" dirty="0" smtClean="0"/>
              <a:t>BHA Move out process – </a:t>
            </a:r>
            <a:r>
              <a:rPr lang="en-US" sz="3520" dirty="0" smtClean="0"/>
              <a:t>Sign surrender and release and return keys</a:t>
            </a:r>
          </a:p>
          <a:p>
            <a:endParaRPr lang="en-US" sz="3520" dirty="0" smtClean="0"/>
          </a:p>
          <a:p>
            <a:pPr marL="571500" indent="-571500">
              <a:buFont typeface="Arial" panose="020B0604020202020204" pitchFamily="34" charset="0"/>
              <a:buChar char="•"/>
            </a:pPr>
            <a:r>
              <a:rPr lang="en-US" sz="3520" b="1" dirty="0" smtClean="0"/>
              <a:t>Move </a:t>
            </a:r>
            <a:r>
              <a:rPr lang="en-US" sz="3520" b="1" dirty="0"/>
              <a:t>Day—</a:t>
            </a:r>
            <a:r>
              <a:rPr lang="en-US" sz="3520" dirty="0"/>
              <a:t>Moving company moves all household belongings to new unit </a:t>
            </a:r>
          </a:p>
          <a:p>
            <a:endParaRPr lang="en-US" sz="3520" dirty="0"/>
          </a:p>
          <a:p>
            <a:pPr marL="571500" indent="-571500">
              <a:buFont typeface="Arial" panose="020B0604020202020204" pitchFamily="34" charset="0"/>
              <a:buChar char="•"/>
            </a:pPr>
            <a:r>
              <a:rPr lang="en-US" sz="3520" b="1" dirty="0"/>
              <a:t>Telecommunication Re-connection Fee Reimbursement</a:t>
            </a:r>
            <a:r>
              <a:rPr lang="en-US" sz="3520" dirty="0"/>
              <a:t>—Resident brings first phone/cable/Internet bill for new unit to be reimbursed </a:t>
            </a:r>
          </a:p>
          <a:p>
            <a:pPr marL="571500" indent="-571500">
              <a:buFont typeface="Arial" panose="020B0604020202020204" pitchFamily="34" charset="0"/>
              <a:buChar char="•"/>
            </a:pPr>
            <a:endParaRPr lang="en-US" sz="3520" dirty="0"/>
          </a:p>
          <a:p>
            <a:pPr marL="571500" indent="-571500">
              <a:buFont typeface="Arial" panose="020B0604020202020204" pitchFamily="34" charset="0"/>
              <a:buChar char="•"/>
            </a:pPr>
            <a:r>
              <a:rPr lang="en-US" sz="3520" b="1" dirty="0"/>
              <a:t>New Move-in Orientation—</a:t>
            </a:r>
            <a:r>
              <a:rPr lang="en-US" sz="3520" dirty="0"/>
              <a:t>TCB, Task Force, Leased Housing and </a:t>
            </a:r>
            <a:r>
              <a:rPr lang="en-US" sz="3600" dirty="0"/>
              <a:t>JCHRC</a:t>
            </a:r>
            <a:r>
              <a:rPr lang="en-US" sz="3520" dirty="0"/>
              <a:t> conduct mandatory information session that covers new lease and unit amenities</a:t>
            </a:r>
          </a:p>
        </p:txBody>
      </p:sp>
    </p:spTree>
    <p:extLst>
      <p:ext uri="{BB962C8B-B14F-4D97-AF65-F5344CB8AC3E}">
        <p14:creationId xmlns:p14="http://schemas.microsoft.com/office/powerpoint/2010/main" val="2224727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4;p1"/>
          <p:cNvSpPr/>
          <p:nvPr/>
        </p:nvSpPr>
        <p:spPr>
          <a:xfrm>
            <a:off x="801723" y="418712"/>
            <a:ext cx="3524959" cy="178282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400" b="1" i="0" u="none" strike="noStrike" cap="none" dirty="0">
                <a:solidFill>
                  <a:srgbClr val="FF0000"/>
                </a:solidFill>
                <a:latin typeface="+mj-lt"/>
                <a:ea typeface="Calibri"/>
                <a:cs typeface="Calibri"/>
                <a:sym typeface="Calibri"/>
              </a:rPr>
              <a:t>Screening Letter</a:t>
            </a:r>
          </a:p>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rgbClr val="FF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i="1" dirty="0">
                <a:solidFill>
                  <a:srgbClr val="FF0000"/>
                </a:solidFill>
                <a:latin typeface="+mj-lt"/>
                <a:ea typeface="Calibri"/>
                <a:cs typeface="Calibri"/>
                <a:sym typeface="Calibri"/>
              </a:rPr>
              <a:t>TCB</a:t>
            </a:r>
            <a:r>
              <a:rPr lang="en-US" b="0" i="1" u="none" strike="noStrike" cap="none" dirty="0">
                <a:solidFill>
                  <a:srgbClr val="FF0000"/>
                </a:solidFill>
                <a:latin typeface="+mj-lt"/>
                <a:ea typeface="Calibri"/>
                <a:cs typeface="Calibri"/>
                <a:sym typeface="Calibri"/>
              </a:rPr>
              <a:t> will send a appointment </a:t>
            </a:r>
          </a:p>
          <a:p>
            <a:pPr marL="0" marR="0" lvl="0" indent="0" algn="l" rtl="0">
              <a:lnSpc>
                <a:spcPct val="100000"/>
              </a:lnSpc>
              <a:spcBef>
                <a:spcPts val="0"/>
              </a:spcBef>
              <a:spcAft>
                <a:spcPts val="0"/>
              </a:spcAft>
              <a:buClr>
                <a:srgbClr val="000000"/>
              </a:buClr>
              <a:buSzPts val="1400"/>
              <a:buFont typeface="Arial"/>
              <a:buNone/>
            </a:pPr>
            <a:r>
              <a:rPr lang="en-US" i="1" dirty="0">
                <a:solidFill>
                  <a:srgbClr val="FF0000"/>
                </a:solidFill>
                <a:latin typeface="+mj-lt"/>
                <a:ea typeface="Arial"/>
                <a:cs typeface="Calibri"/>
                <a:sym typeface="Calibri"/>
              </a:rPr>
              <a:t>letter to </a:t>
            </a:r>
            <a:r>
              <a:rPr lang="en-US" i="1" dirty="0" smtClean="0">
                <a:solidFill>
                  <a:srgbClr val="FF0000"/>
                </a:solidFill>
                <a:latin typeface="+mj-lt"/>
                <a:ea typeface="Arial"/>
                <a:cs typeface="Calibri"/>
                <a:sym typeface="Calibri"/>
              </a:rPr>
              <a:t>Phase Two households</a:t>
            </a:r>
            <a:r>
              <a:rPr lang="en-US" i="1" dirty="0">
                <a:solidFill>
                  <a:srgbClr val="FF0000"/>
                </a:solidFill>
                <a:latin typeface="+mj-lt"/>
                <a:ea typeface="Arial"/>
                <a:cs typeface="Calibri"/>
                <a:sym typeface="Calibri"/>
              </a:rPr>
              <a:t>. The letter will include a list of documents to bring to the appointment</a:t>
            </a:r>
            <a:r>
              <a:rPr lang="en-US" i="1" dirty="0">
                <a:solidFill>
                  <a:schemeClr val="dk1"/>
                </a:solidFill>
                <a:latin typeface="+mj-lt"/>
                <a:ea typeface="Arial"/>
                <a:cs typeface="Calibri"/>
                <a:sym typeface="Calibri"/>
              </a:rPr>
              <a:t>.</a:t>
            </a:r>
            <a:endParaRPr b="0" i="0" u="none" strike="noStrike" cap="none" dirty="0">
              <a:solidFill>
                <a:srgbClr val="000000"/>
              </a:solidFill>
              <a:latin typeface="+mj-lt"/>
              <a:ea typeface="Arial"/>
              <a:cs typeface="Arial"/>
              <a:sym typeface="Arial"/>
            </a:endParaRPr>
          </a:p>
        </p:txBody>
      </p:sp>
      <p:sp>
        <p:nvSpPr>
          <p:cNvPr id="3" name="Google Shape;85;p1"/>
          <p:cNvSpPr/>
          <p:nvPr/>
        </p:nvSpPr>
        <p:spPr>
          <a:xfrm>
            <a:off x="11649590" y="231793"/>
            <a:ext cx="3685066" cy="2160793"/>
          </a:xfrm>
          <a:prstGeom prst="rect">
            <a:avLst/>
          </a:prstGeom>
          <a:noFill/>
          <a:ln>
            <a:noFill/>
          </a:ln>
        </p:spPr>
        <p:txBody>
          <a:bodyPr spcFirstLastPara="1" wrap="square" lIns="91425" tIns="45700" rIns="91425" bIns="45700" anchor="t" anchorCtr="0">
            <a:noAutofit/>
          </a:bodyPr>
          <a:lstStyle/>
          <a:p>
            <a:pPr lvl="0">
              <a:buSzPts val="1800"/>
            </a:pPr>
            <a:r>
              <a:rPr lang="en-US" sz="1600" b="1" dirty="0">
                <a:solidFill>
                  <a:schemeClr val="dk1"/>
                </a:solidFill>
                <a:latin typeface="+mj-lt"/>
                <a:ea typeface="Calibri"/>
                <a:cs typeface="Calibri"/>
                <a:sym typeface="Calibri"/>
              </a:rPr>
              <a:t>Prepare to Move</a:t>
            </a:r>
          </a:p>
          <a:p>
            <a:pPr lvl="0">
              <a:buSzPts val="1800"/>
            </a:pPr>
            <a:r>
              <a:rPr lang="en-US" sz="1600" i="1" dirty="0">
                <a:latin typeface="+mj-lt"/>
              </a:rPr>
              <a:t>1) Households </a:t>
            </a:r>
            <a:r>
              <a:rPr lang="en-US" sz="1600" i="1" u="sng" dirty="0">
                <a:latin typeface="+mj-lt"/>
              </a:rPr>
              <a:t>must register their pets</a:t>
            </a:r>
            <a:r>
              <a:rPr lang="en-US" sz="1600" i="1" dirty="0">
                <a:latin typeface="+mj-lt"/>
              </a:rPr>
              <a:t> with </a:t>
            </a:r>
            <a:r>
              <a:rPr lang="en-US" sz="1600" i="1" dirty="0" smtClean="0">
                <a:latin typeface="+mj-lt"/>
              </a:rPr>
              <a:t>BHA and TCB </a:t>
            </a:r>
            <a:r>
              <a:rPr lang="en-US" sz="1600" i="1" dirty="0">
                <a:latin typeface="+mj-lt"/>
              </a:rPr>
              <a:t>Management  prior to move in</a:t>
            </a:r>
          </a:p>
          <a:p>
            <a:r>
              <a:rPr lang="en-US" sz="1600" i="1" dirty="0">
                <a:latin typeface="+mj-lt"/>
              </a:rPr>
              <a:t>2) 30-Day Notice sent to current Landlord by Household </a:t>
            </a:r>
            <a:r>
              <a:rPr lang="en-US" sz="1600" i="1" dirty="0" smtClean="0">
                <a:latin typeface="+mj-lt"/>
              </a:rPr>
              <a:t> </a:t>
            </a:r>
            <a:endParaRPr lang="en-US" sz="1600" i="1" dirty="0">
              <a:latin typeface="+mj-lt"/>
            </a:endParaRPr>
          </a:p>
          <a:p>
            <a:pPr lvl="0">
              <a:buSzPts val="1800"/>
            </a:pPr>
            <a:r>
              <a:rPr lang="en-US" sz="1600" i="1" u="none" strike="noStrike" cap="none" dirty="0">
                <a:solidFill>
                  <a:srgbClr val="000000"/>
                </a:solidFill>
                <a:latin typeface="+mj-lt"/>
                <a:ea typeface="Arial"/>
                <a:cs typeface="Arial"/>
                <a:sym typeface="Arial"/>
              </a:rPr>
              <a:t>3) Pest Inspection</a:t>
            </a:r>
            <a:endParaRPr sz="1600" i="1" u="none" strike="noStrike" cap="none" dirty="0">
              <a:solidFill>
                <a:srgbClr val="000000"/>
              </a:solidFill>
              <a:latin typeface="+mj-lt"/>
              <a:ea typeface="Arial"/>
              <a:cs typeface="Arial"/>
              <a:sym typeface="Arial"/>
            </a:endParaRPr>
          </a:p>
        </p:txBody>
      </p:sp>
      <p:sp>
        <p:nvSpPr>
          <p:cNvPr id="4" name="Google Shape;86;p1"/>
          <p:cNvSpPr/>
          <p:nvPr/>
        </p:nvSpPr>
        <p:spPr>
          <a:xfrm>
            <a:off x="11132986" y="2300292"/>
            <a:ext cx="4164616" cy="5086694"/>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5" name="Google Shape;87;p1"/>
          <p:cNvSpPr txBox="1"/>
          <p:nvPr/>
        </p:nvSpPr>
        <p:spPr>
          <a:xfrm rot="-2700000">
            <a:off x="9980100" y="331695"/>
            <a:ext cx="936775" cy="36953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mj-lt"/>
              <a:ea typeface="Calibri"/>
              <a:cs typeface="Calibri"/>
              <a:sym typeface="Calibri"/>
            </a:endParaRPr>
          </a:p>
        </p:txBody>
      </p:sp>
      <p:sp>
        <p:nvSpPr>
          <p:cNvPr id="6" name="Google Shape;88;p1"/>
          <p:cNvSpPr/>
          <p:nvPr/>
        </p:nvSpPr>
        <p:spPr>
          <a:xfrm>
            <a:off x="683165" y="360823"/>
            <a:ext cx="4402926" cy="2272944"/>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mj-lt"/>
              <a:ea typeface="Calibri"/>
              <a:cs typeface="Calibri"/>
              <a:sym typeface="Calibri"/>
            </a:endParaRPr>
          </a:p>
        </p:txBody>
      </p:sp>
      <p:sp>
        <p:nvSpPr>
          <p:cNvPr id="7" name="Google Shape;89;p1"/>
          <p:cNvSpPr/>
          <p:nvPr/>
        </p:nvSpPr>
        <p:spPr>
          <a:xfrm>
            <a:off x="483551" y="3468489"/>
            <a:ext cx="7878182" cy="25094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000" b="1" dirty="0">
                <a:solidFill>
                  <a:schemeClr val="dk1"/>
                </a:solidFill>
                <a:latin typeface="+mj-lt"/>
                <a:cs typeface="Calibri"/>
                <a:sym typeface="Calibri"/>
              </a:rPr>
              <a:t>Household Income, Assets, etc. Reviewed</a:t>
            </a:r>
          </a:p>
          <a:p>
            <a:pPr marL="0" marR="0" lvl="0" indent="0" algn="ctr" rtl="0">
              <a:lnSpc>
                <a:spcPct val="100000"/>
              </a:lnSpc>
              <a:spcBef>
                <a:spcPts val="0"/>
              </a:spcBef>
              <a:spcAft>
                <a:spcPts val="0"/>
              </a:spcAft>
              <a:buClr>
                <a:srgbClr val="000000"/>
              </a:buClr>
              <a:buSzPts val="1800"/>
              <a:buFont typeface="Arial"/>
              <a:buNone/>
            </a:pPr>
            <a:endParaRPr sz="1400" b="0" u="none" strike="noStrike" cap="none" dirty="0">
              <a:solidFill>
                <a:srgbClr val="00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0" u="none" strike="noStrike" cap="none" dirty="0">
                <a:solidFill>
                  <a:srgbClr val="FF0000"/>
                </a:solidFill>
                <a:latin typeface="+mj-lt"/>
                <a:ea typeface="Arial"/>
                <a:cs typeface="Calibri"/>
                <a:sym typeface="Calibri"/>
              </a:rPr>
              <a:t>During the appointment, </a:t>
            </a:r>
            <a:r>
              <a:rPr lang="en-US" dirty="0">
                <a:solidFill>
                  <a:srgbClr val="FF0000"/>
                </a:solidFill>
                <a:latin typeface="+mj-lt"/>
                <a:ea typeface="Arial"/>
                <a:cs typeface="Calibri"/>
                <a:sym typeface="Calibri"/>
              </a:rPr>
              <a:t>TCB </a:t>
            </a:r>
            <a:r>
              <a:rPr lang="en-US" b="0" u="none" strike="noStrike" cap="none" dirty="0">
                <a:solidFill>
                  <a:srgbClr val="FF0000"/>
                </a:solidFill>
                <a:latin typeface="+mj-lt"/>
                <a:ea typeface="Arial"/>
                <a:cs typeface="Calibri"/>
                <a:sym typeface="Calibri"/>
              </a:rPr>
              <a:t>and </a:t>
            </a:r>
            <a:r>
              <a:rPr lang="en-US" b="0" u="none" strike="noStrike" cap="none" dirty="0" smtClean="0">
                <a:solidFill>
                  <a:srgbClr val="FF0000"/>
                </a:solidFill>
                <a:latin typeface="+mj-lt"/>
                <a:ea typeface="Arial"/>
                <a:cs typeface="Calibri"/>
                <a:sym typeface="Calibri"/>
              </a:rPr>
              <a:t>Relocation staff </a:t>
            </a:r>
            <a:r>
              <a:rPr lang="en-US" b="0" u="none" strike="noStrike" cap="none" dirty="0">
                <a:solidFill>
                  <a:srgbClr val="FF0000"/>
                </a:solidFill>
                <a:latin typeface="+mj-lt"/>
                <a:ea typeface="Arial"/>
                <a:cs typeface="Calibri"/>
                <a:sym typeface="Calibri"/>
              </a:rPr>
              <a:t>will collect the paperwork for</a:t>
            </a:r>
            <a:r>
              <a:rPr lang="en-US" i="1" dirty="0">
                <a:solidFill>
                  <a:srgbClr val="FF0000"/>
                </a:solidFill>
                <a:latin typeface="+mj-lt"/>
                <a:ea typeface="Arial"/>
                <a:cs typeface="Calibri"/>
                <a:sym typeface="Calibri"/>
              </a:rPr>
              <a:t> Section 8 PBV and LIHTC eligibility.  </a:t>
            </a:r>
            <a:endParaRPr lang="en-US" i="1" dirty="0">
              <a:solidFill>
                <a:srgbClr val="FF0000"/>
              </a:solidFill>
              <a:latin typeface="+mj-lt"/>
              <a:cs typeface="Calibri"/>
              <a:sym typeface="Calibri"/>
            </a:endParaRPr>
          </a:p>
          <a:p>
            <a:pPr lvl="0">
              <a:buClr>
                <a:srgbClr val="000000"/>
              </a:buClr>
              <a:buSzPts val="1400"/>
            </a:pPr>
            <a:r>
              <a:rPr lang="en-US" i="1" dirty="0">
                <a:solidFill>
                  <a:srgbClr val="FF0000"/>
                </a:solidFill>
                <a:cs typeface="Calibri"/>
                <a:sym typeface="Calibri"/>
              </a:rPr>
              <a:t>	</a:t>
            </a:r>
          </a:p>
          <a:p>
            <a:pPr>
              <a:buSzPts val="1400"/>
            </a:pPr>
            <a:r>
              <a:rPr lang="en-US" dirty="0"/>
              <a:t>Households with rent balances must either clear their rent balances or enter into a repayment agreements with BHA </a:t>
            </a:r>
            <a:r>
              <a:rPr lang="en-US" dirty="0" smtClean="0"/>
              <a:t>Leased Housing in </a:t>
            </a:r>
            <a:r>
              <a:rPr lang="en-US" dirty="0"/>
              <a:t>order to meet Section 8 PBV eligibility. TCB and </a:t>
            </a:r>
            <a:r>
              <a:rPr lang="en-US" dirty="0" smtClean="0"/>
              <a:t>Relocation staff </a:t>
            </a:r>
            <a:r>
              <a:rPr lang="en-US" dirty="0"/>
              <a:t>will assist households with appropriate referrals.</a:t>
            </a:r>
          </a:p>
          <a:p>
            <a:pPr marR="0" lvl="0" algn="l" rtl="0">
              <a:lnSpc>
                <a:spcPct val="100000"/>
              </a:lnSpc>
              <a:spcBef>
                <a:spcPts val="0"/>
              </a:spcBef>
              <a:spcAft>
                <a:spcPts val="0"/>
              </a:spcAft>
              <a:buClr>
                <a:srgbClr val="000000"/>
              </a:buClr>
              <a:buSzPts val="1400"/>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dirty="0">
              <a:solidFill>
                <a:srgbClr val="FF0000"/>
              </a:solidFill>
              <a:latin typeface="+mj-lt"/>
            </a:endParaRPr>
          </a:p>
        </p:txBody>
      </p:sp>
      <p:sp>
        <p:nvSpPr>
          <p:cNvPr id="8" name="Google Shape;91;p1"/>
          <p:cNvSpPr/>
          <p:nvPr/>
        </p:nvSpPr>
        <p:spPr>
          <a:xfrm>
            <a:off x="381000" y="3352800"/>
            <a:ext cx="8244880" cy="271203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9" name="Google Shape;92;p1"/>
          <p:cNvSpPr/>
          <p:nvPr/>
        </p:nvSpPr>
        <p:spPr>
          <a:xfrm>
            <a:off x="2682970" y="6477000"/>
            <a:ext cx="2955830" cy="13203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000" b="1" i="0" u="none" strike="noStrike" cap="none" dirty="0">
                <a:solidFill>
                  <a:schemeClr val="dk1"/>
                </a:solidFill>
                <a:latin typeface="+mj-lt"/>
                <a:ea typeface="Calibri"/>
                <a:cs typeface="Calibri"/>
                <a:sym typeface="Calibri"/>
              </a:rPr>
              <a:t>Unit Viewing</a:t>
            </a:r>
            <a:endParaRPr lang="en-US" sz="1800" b="1" i="0" u="none" strike="noStrike" cap="none" dirty="0">
              <a:solidFill>
                <a:schemeClr val="dk1"/>
              </a:solidFill>
              <a:latin typeface="+mj-lt"/>
              <a:ea typeface="Calibri"/>
              <a:cs typeface="Calibri"/>
              <a:sym typeface="Calibri"/>
            </a:endParaRPr>
          </a:p>
          <a:p>
            <a:pPr lvl="0">
              <a:buClr>
                <a:srgbClr val="000000"/>
              </a:buClr>
              <a:buSzPts val="1400"/>
            </a:pPr>
            <a:r>
              <a:rPr lang="en-US" dirty="0" smtClean="0"/>
              <a:t>Relocation staff</a:t>
            </a:r>
            <a:r>
              <a:rPr lang="en-US" b="0" i="1" u="none" strike="noStrike" cap="none" dirty="0" smtClean="0">
                <a:solidFill>
                  <a:schemeClr val="dk1"/>
                </a:solidFill>
                <a:latin typeface="+mj-lt"/>
                <a:ea typeface="Calibri"/>
                <a:cs typeface="Calibri"/>
                <a:sym typeface="Calibri"/>
              </a:rPr>
              <a:t> </a:t>
            </a:r>
            <a:r>
              <a:rPr lang="en-US" b="0" i="1" u="none" strike="noStrike" cap="none" dirty="0">
                <a:solidFill>
                  <a:schemeClr val="dk1"/>
                </a:solidFill>
                <a:latin typeface="+mj-lt"/>
                <a:ea typeface="Calibri"/>
                <a:cs typeface="Calibri"/>
                <a:sym typeface="Calibri"/>
              </a:rPr>
              <a:t>and </a:t>
            </a:r>
            <a:r>
              <a:rPr lang="en-US" i="1" dirty="0">
                <a:solidFill>
                  <a:schemeClr val="dk1"/>
                </a:solidFill>
                <a:latin typeface="+mj-lt"/>
                <a:ea typeface="Calibri"/>
                <a:cs typeface="Calibri"/>
                <a:sym typeface="Calibri"/>
              </a:rPr>
              <a:t>TCB Management </a:t>
            </a:r>
            <a:r>
              <a:rPr lang="en-US" b="0" i="1" u="none" strike="noStrike" cap="none" dirty="0">
                <a:solidFill>
                  <a:schemeClr val="dk1"/>
                </a:solidFill>
                <a:latin typeface="+mj-lt"/>
                <a:ea typeface="Calibri"/>
                <a:cs typeface="Calibri"/>
                <a:sym typeface="Calibri"/>
              </a:rPr>
              <a:t>will accompany you to view your assigned unit. </a:t>
            </a:r>
            <a:endParaRPr lang="en-US" b="0" i="0" u="none" strike="noStrike" cap="none" dirty="0">
              <a:solidFill>
                <a:srgbClr val="000000"/>
              </a:solidFill>
              <a:latin typeface="+mj-lt"/>
              <a:ea typeface="Arial"/>
              <a:cs typeface="Arial"/>
              <a:sym typeface="Arial"/>
            </a:endParaRPr>
          </a:p>
        </p:txBody>
      </p:sp>
      <p:sp>
        <p:nvSpPr>
          <p:cNvPr id="10" name="Google Shape;93;p1"/>
          <p:cNvSpPr/>
          <p:nvPr/>
        </p:nvSpPr>
        <p:spPr>
          <a:xfrm>
            <a:off x="1066801" y="6415705"/>
            <a:ext cx="4728668" cy="146848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1" name="Google Shape;94;p1"/>
          <p:cNvSpPr/>
          <p:nvPr/>
        </p:nvSpPr>
        <p:spPr>
          <a:xfrm>
            <a:off x="2612041" y="2682251"/>
            <a:ext cx="207359" cy="670549"/>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2" name="Google Shape;98;p1"/>
          <p:cNvSpPr/>
          <p:nvPr/>
        </p:nvSpPr>
        <p:spPr>
          <a:xfrm>
            <a:off x="7571856" y="7202336"/>
            <a:ext cx="2647931"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b="1" dirty="0">
                <a:solidFill>
                  <a:schemeClr val="dk1"/>
                </a:solidFill>
                <a:latin typeface="+mj-lt"/>
                <a:ea typeface="Calibri"/>
                <a:cs typeface="Calibri"/>
                <a:sym typeface="Calibri"/>
              </a:rPr>
              <a:t>5</a:t>
            </a:r>
            <a:r>
              <a:rPr lang="en-US" sz="1800" b="1" i="0" u="none" strike="noStrike" cap="none" dirty="0" smtClean="0">
                <a:solidFill>
                  <a:schemeClr val="dk1"/>
                </a:solidFill>
                <a:latin typeface="+mj-lt"/>
                <a:ea typeface="Calibri"/>
                <a:cs typeface="Calibri"/>
                <a:sym typeface="Calibri"/>
              </a:rPr>
              <a:t> </a:t>
            </a:r>
            <a:r>
              <a:rPr lang="en-US" sz="1800" b="1" i="0" u="none" strike="noStrike" cap="none" dirty="0">
                <a:solidFill>
                  <a:schemeClr val="dk1"/>
                </a:solidFill>
                <a:latin typeface="+mj-lt"/>
                <a:ea typeface="Calibri"/>
                <a:cs typeface="Calibri"/>
                <a:sym typeface="Calibri"/>
              </a:rPr>
              <a:t>days </a:t>
            </a:r>
            <a:r>
              <a:rPr lang="en-US" sz="1400" b="0" i="0" u="none" strike="noStrike" cap="none" dirty="0">
                <a:solidFill>
                  <a:schemeClr val="dk1"/>
                </a:solidFill>
                <a:latin typeface="+mj-lt"/>
                <a:ea typeface="Calibri"/>
                <a:cs typeface="Calibri"/>
                <a:sym typeface="Calibri"/>
              </a:rPr>
              <a:t>to accept or decline</a:t>
            </a:r>
            <a:endParaRPr sz="1400" b="1" i="0" u="none" strike="noStrike" cap="none" dirty="0">
              <a:solidFill>
                <a:schemeClr val="dk1"/>
              </a:solidFill>
              <a:latin typeface="+mj-lt"/>
              <a:ea typeface="Calibri"/>
              <a:cs typeface="Calibri"/>
              <a:sym typeface="Calibri"/>
            </a:endParaRPr>
          </a:p>
        </p:txBody>
      </p:sp>
      <p:sp>
        <p:nvSpPr>
          <p:cNvPr id="13" name="Google Shape;99;p1"/>
          <p:cNvSpPr/>
          <p:nvPr/>
        </p:nvSpPr>
        <p:spPr>
          <a:xfrm>
            <a:off x="7510178" y="7184466"/>
            <a:ext cx="2647932" cy="42150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4" name="Google Shape;101;p1"/>
          <p:cNvSpPr/>
          <p:nvPr/>
        </p:nvSpPr>
        <p:spPr>
          <a:xfrm>
            <a:off x="11132986" y="251893"/>
            <a:ext cx="4288213" cy="1785849"/>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pic>
        <p:nvPicPr>
          <p:cNvPr id="15" name="Google Shape;102;p1" descr="Image result for icon letter mail"/>
          <p:cNvPicPr preferRelativeResize="0"/>
          <p:nvPr/>
        </p:nvPicPr>
        <p:blipFill rotWithShape="1">
          <a:blip r:embed="rId3">
            <a:alphaModFix/>
          </a:blip>
          <a:srcRect/>
          <a:stretch/>
        </p:blipFill>
        <p:spPr>
          <a:xfrm>
            <a:off x="3927601" y="337475"/>
            <a:ext cx="795033" cy="887317"/>
          </a:xfrm>
          <a:prstGeom prst="rect">
            <a:avLst/>
          </a:prstGeom>
          <a:noFill/>
          <a:ln>
            <a:noFill/>
          </a:ln>
        </p:spPr>
      </p:pic>
      <p:sp>
        <p:nvSpPr>
          <p:cNvPr id="17" name="Google Shape;108;p1"/>
          <p:cNvSpPr/>
          <p:nvPr/>
        </p:nvSpPr>
        <p:spPr>
          <a:xfrm>
            <a:off x="11308338" y="7777848"/>
            <a:ext cx="3695701" cy="6825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b="1" i="0" u="none" strike="noStrike" cap="none" dirty="0">
                <a:solidFill>
                  <a:schemeClr val="dk1"/>
                </a:solidFill>
                <a:latin typeface="+mj-lt"/>
                <a:ea typeface="Calibri"/>
                <a:cs typeface="Calibri"/>
                <a:sym typeface="Calibri"/>
              </a:rPr>
              <a:t>You’re settled </a:t>
            </a:r>
            <a:r>
              <a:rPr lang="en-US" b="0" i="0" u="none" strike="noStrike" cap="none" dirty="0">
                <a:solidFill>
                  <a:schemeClr val="dk1"/>
                </a:solidFill>
                <a:latin typeface="+mj-lt"/>
                <a:ea typeface="Calibri"/>
                <a:cs typeface="Calibri"/>
                <a:sym typeface="Calibri"/>
              </a:rPr>
              <a:t>in your brand-new MCH </a:t>
            </a:r>
            <a:r>
              <a:rPr lang="en-US" dirty="0">
                <a:solidFill>
                  <a:schemeClr val="dk1"/>
                </a:solidFill>
                <a:latin typeface="+mj-lt"/>
                <a:ea typeface="Calibri"/>
                <a:cs typeface="Calibri"/>
                <a:sym typeface="Calibri"/>
              </a:rPr>
              <a:t>u</a:t>
            </a:r>
            <a:r>
              <a:rPr lang="en-US" b="0" i="0" u="none" strike="noStrike" cap="none" dirty="0">
                <a:solidFill>
                  <a:schemeClr val="dk1"/>
                </a:solidFill>
                <a:latin typeface="+mj-lt"/>
                <a:ea typeface="Calibri"/>
                <a:cs typeface="Calibri"/>
                <a:sym typeface="Calibri"/>
              </a:rPr>
              <a:t>nit. </a:t>
            </a:r>
            <a:endParaRPr lang="en-US" dirty="0">
              <a:solidFill>
                <a:schemeClr val="dk1"/>
              </a:solidFill>
              <a:latin typeface="+mj-lt"/>
              <a:ea typeface="Calibri"/>
              <a:cs typeface="Calibri"/>
              <a:sym typeface="Calibri"/>
            </a:endParaRPr>
          </a:p>
        </p:txBody>
      </p:sp>
      <p:pic>
        <p:nvPicPr>
          <p:cNvPr id="18" name="Google Shape;109;p1" descr="Image result for home icon"/>
          <p:cNvPicPr preferRelativeResize="0"/>
          <p:nvPr/>
        </p:nvPicPr>
        <p:blipFill rotWithShape="1">
          <a:blip r:embed="rId4">
            <a:alphaModFix/>
          </a:blip>
          <a:srcRect/>
          <a:stretch/>
        </p:blipFill>
        <p:spPr>
          <a:xfrm>
            <a:off x="14218231" y="8414434"/>
            <a:ext cx="899432" cy="899432"/>
          </a:xfrm>
          <a:prstGeom prst="rect">
            <a:avLst/>
          </a:prstGeom>
          <a:noFill/>
          <a:ln>
            <a:noFill/>
          </a:ln>
        </p:spPr>
      </p:pic>
      <p:sp>
        <p:nvSpPr>
          <p:cNvPr id="19" name="Google Shape;110;p1"/>
          <p:cNvSpPr/>
          <p:nvPr/>
        </p:nvSpPr>
        <p:spPr>
          <a:xfrm>
            <a:off x="11132987" y="7597199"/>
            <a:ext cx="4164616" cy="2274951"/>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0" name="Google Shape;111;p1"/>
          <p:cNvSpPr/>
          <p:nvPr/>
        </p:nvSpPr>
        <p:spPr>
          <a:xfrm rot="-5400000">
            <a:off x="6510289" y="6544401"/>
            <a:ext cx="259849" cy="1689488"/>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2" name="Google Shape;114;p1"/>
          <p:cNvSpPr txBox="1"/>
          <p:nvPr/>
        </p:nvSpPr>
        <p:spPr>
          <a:xfrm>
            <a:off x="7295665" y="8557440"/>
            <a:ext cx="1185714" cy="417171"/>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FF0000"/>
                </a:solidFill>
                <a:latin typeface="+mj-lt"/>
                <a:ea typeface="Calibri"/>
                <a:cs typeface="Calibri"/>
                <a:sym typeface="Calibri"/>
              </a:rPr>
              <a:t>DECLINE</a:t>
            </a:r>
            <a:endParaRPr sz="1400" b="0" i="0" u="none" strike="noStrike" cap="none" dirty="0">
              <a:solidFill>
                <a:srgbClr val="000000"/>
              </a:solidFill>
              <a:latin typeface="+mj-lt"/>
              <a:ea typeface="Arial"/>
              <a:cs typeface="Arial"/>
              <a:sym typeface="Arial"/>
            </a:endParaRPr>
          </a:p>
        </p:txBody>
      </p:sp>
      <p:cxnSp>
        <p:nvCxnSpPr>
          <p:cNvPr id="23" name="Google Shape;126;p1"/>
          <p:cNvCxnSpPr>
            <a:cxnSpLocks/>
            <a:stCxn id="12" idx="3"/>
            <a:endCxn id="14" idx="1"/>
          </p:cNvCxnSpPr>
          <p:nvPr/>
        </p:nvCxnSpPr>
        <p:spPr>
          <a:xfrm flipV="1">
            <a:off x="10219787" y="1144818"/>
            <a:ext cx="913199" cy="6242168"/>
          </a:xfrm>
          <a:prstGeom prst="bentConnector3">
            <a:avLst>
              <a:gd name="adj1" fmla="val 50000"/>
            </a:avLst>
          </a:prstGeom>
          <a:noFill/>
          <a:ln w="57150" cap="flat" cmpd="sng">
            <a:solidFill>
              <a:srgbClr val="000000"/>
            </a:solidFill>
            <a:prstDash val="solid"/>
            <a:miter lim="800000"/>
            <a:headEnd type="none" w="sm" len="sm"/>
            <a:tailEnd type="triangle" w="med" len="med"/>
          </a:ln>
        </p:spPr>
      </p:cxnSp>
      <p:sp>
        <p:nvSpPr>
          <p:cNvPr id="24" name="Google Shape;128;p1"/>
          <p:cNvSpPr txBox="1"/>
          <p:nvPr/>
        </p:nvSpPr>
        <p:spPr>
          <a:xfrm>
            <a:off x="9830441" y="5284592"/>
            <a:ext cx="1004144" cy="381000"/>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548135"/>
                </a:solidFill>
                <a:latin typeface="+mj-lt"/>
                <a:ea typeface="Calibri"/>
                <a:cs typeface="Calibri"/>
                <a:sym typeface="Calibri"/>
              </a:rPr>
              <a:t>ACCEPT</a:t>
            </a:r>
            <a:endParaRPr sz="1400" b="0" i="0" u="none" strike="noStrike" cap="none" dirty="0">
              <a:solidFill>
                <a:srgbClr val="000000"/>
              </a:solidFill>
              <a:latin typeface="+mj-lt"/>
              <a:ea typeface="Arial"/>
              <a:cs typeface="Arial"/>
              <a:sym typeface="Arial"/>
            </a:endParaRPr>
          </a:p>
        </p:txBody>
      </p:sp>
      <p:sp>
        <p:nvSpPr>
          <p:cNvPr id="25" name="Google Shape;129;p1"/>
          <p:cNvSpPr/>
          <p:nvPr/>
        </p:nvSpPr>
        <p:spPr>
          <a:xfrm>
            <a:off x="1909544" y="8499491"/>
            <a:ext cx="5025195" cy="137266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6" name="Google Shape;132;p1"/>
          <p:cNvSpPr txBox="1"/>
          <p:nvPr/>
        </p:nvSpPr>
        <p:spPr>
          <a:xfrm>
            <a:off x="5189226" y="354774"/>
            <a:ext cx="4797412" cy="71043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mj-lt"/>
                <a:ea typeface="Calibri"/>
                <a:cs typeface="Calibri"/>
                <a:sym typeface="Calibri"/>
              </a:rPr>
              <a:t>Mildred C. Hailey </a:t>
            </a:r>
            <a:r>
              <a:rPr lang="en-US" sz="3200" b="1" i="0" u="none" strike="noStrike" cap="none" dirty="0" smtClean="0">
                <a:solidFill>
                  <a:schemeClr val="dk1"/>
                </a:solidFill>
                <a:latin typeface="+mj-lt"/>
                <a:ea typeface="Calibri"/>
                <a:cs typeface="Calibri"/>
                <a:sym typeface="Calibri"/>
              </a:rPr>
              <a:t>Lease Up</a:t>
            </a:r>
          </a:p>
          <a:p>
            <a:pPr marL="0" marR="0" lvl="0" indent="0" algn="ctr" rtl="0">
              <a:lnSpc>
                <a:spcPct val="100000"/>
              </a:lnSpc>
              <a:spcBef>
                <a:spcPts val="0"/>
              </a:spcBef>
              <a:spcAft>
                <a:spcPts val="0"/>
              </a:spcAft>
              <a:buClr>
                <a:srgbClr val="000000"/>
              </a:buClr>
              <a:buSzPts val="3200"/>
              <a:buFont typeface="Arial"/>
              <a:buNone/>
            </a:pPr>
            <a:r>
              <a:rPr lang="en-US" sz="3200" b="1" dirty="0" smtClean="0">
                <a:solidFill>
                  <a:schemeClr val="dk1"/>
                </a:solidFill>
                <a:latin typeface="+mj-lt"/>
                <a:ea typeface="Calibri"/>
                <a:cs typeface="Calibri"/>
                <a:sym typeface="Calibri"/>
              </a:rPr>
              <a:t>Process for 2 and 6 Lamartine Street</a:t>
            </a:r>
            <a:endParaRPr lang="en-US" sz="3200" b="1" i="0" u="none" strike="noStrike" cap="none" dirty="0">
              <a:solidFill>
                <a:schemeClr val="dk1"/>
              </a:solidFill>
              <a:latin typeface="+mj-lt"/>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1800" b="0" i="0" u="none" strike="noStrike" cap="none" dirty="0">
              <a:solidFill>
                <a:schemeClr val="dk1"/>
              </a:solidFill>
              <a:latin typeface="+mj-lt"/>
              <a:ea typeface="Calibri"/>
              <a:cs typeface="Calibri"/>
              <a:sym typeface="Calibri"/>
            </a:endParaRPr>
          </a:p>
        </p:txBody>
      </p:sp>
      <p:sp>
        <p:nvSpPr>
          <p:cNvPr id="27" name="Google Shape;133;p1"/>
          <p:cNvSpPr/>
          <p:nvPr/>
        </p:nvSpPr>
        <p:spPr>
          <a:xfrm>
            <a:off x="13194124" y="2037742"/>
            <a:ext cx="140876" cy="272049"/>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grpSp>
        <p:nvGrpSpPr>
          <p:cNvPr id="48" name="Group 47"/>
          <p:cNvGrpSpPr/>
          <p:nvPr/>
        </p:nvGrpSpPr>
        <p:grpSpPr>
          <a:xfrm>
            <a:off x="1153583" y="6482879"/>
            <a:ext cx="1458458" cy="912337"/>
            <a:chOff x="2759144" y="6783863"/>
            <a:chExt cx="1458458" cy="912337"/>
          </a:xfrm>
        </p:grpSpPr>
        <p:grpSp>
          <p:nvGrpSpPr>
            <p:cNvPr id="28" name="Graphic 4" descr="Home">
              <a:extLst>
                <a:ext uri="{FF2B5EF4-FFF2-40B4-BE49-F238E27FC236}">
                  <a16:creationId xmlns:a16="http://schemas.microsoft.com/office/drawing/2014/main" id="{14080BF1-1564-4034-8502-FB91381BC4D5}"/>
                </a:ext>
              </a:extLst>
            </p:cNvPr>
            <p:cNvGrpSpPr/>
            <p:nvPr/>
          </p:nvGrpSpPr>
          <p:grpSpPr>
            <a:xfrm>
              <a:off x="3498221" y="6783863"/>
              <a:ext cx="719381" cy="912337"/>
              <a:chOff x="5945324" y="4158745"/>
              <a:chExt cx="1383301" cy="1351494"/>
            </a:xfrm>
          </p:grpSpPr>
          <p:sp>
            <p:nvSpPr>
              <p:cNvPr id="29" name="Freeform: Shape 15">
                <a:extLst>
                  <a:ext uri="{FF2B5EF4-FFF2-40B4-BE49-F238E27FC236}">
                    <a16:creationId xmlns:a16="http://schemas.microsoft.com/office/drawing/2014/main" id="{2B5A8470-11EC-43A7-94A0-3AE04D233EE2}"/>
                  </a:ext>
                </a:extLst>
              </p:cNvPr>
              <p:cNvSpPr/>
              <p:nvPr/>
            </p:nvSpPr>
            <p:spPr>
              <a:xfrm>
                <a:off x="6031780" y="4327681"/>
                <a:ext cx="1210388" cy="616619"/>
              </a:xfrm>
              <a:custGeom>
                <a:avLst/>
                <a:gdLst>
                  <a:gd name="connsiteX0" fmla="*/ 605194 w 1210388"/>
                  <a:gd name="connsiteY0" fmla="*/ 0 h 616619"/>
                  <a:gd name="connsiteX1" fmla="*/ 605194 w 1210388"/>
                  <a:gd name="connsiteY1" fmla="*/ 0 h 616619"/>
                  <a:gd name="connsiteX2" fmla="*/ 0 w 1210388"/>
                  <a:gd name="connsiteY2" fmla="*/ 563123 h 616619"/>
                  <a:gd name="connsiteX3" fmla="*/ 64842 w 1210388"/>
                  <a:gd name="connsiteY3" fmla="*/ 616619 h 616619"/>
                  <a:gd name="connsiteX4" fmla="*/ 605194 w 1210388"/>
                  <a:gd name="connsiteY4" fmla="*/ 115440 h 616619"/>
                  <a:gd name="connsiteX5" fmla="*/ 605194 w 1210388"/>
                  <a:gd name="connsiteY5" fmla="*/ 115440 h 616619"/>
                  <a:gd name="connsiteX6" fmla="*/ 1145546 w 1210388"/>
                  <a:gd name="connsiteY6" fmla="*/ 616619 h 616619"/>
                  <a:gd name="connsiteX7" fmla="*/ 1210388 w 1210388"/>
                  <a:gd name="connsiteY7" fmla="*/ 563123 h 61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0388" h="616619">
                    <a:moveTo>
                      <a:pt x="605194" y="0"/>
                    </a:moveTo>
                    <a:lnTo>
                      <a:pt x="605194" y="0"/>
                    </a:lnTo>
                    <a:lnTo>
                      <a:pt x="0" y="563123"/>
                    </a:lnTo>
                    <a:lnTo>
                      <a:pt x="64842" y="616619"/>
                    </a:lnTo>
                    <a:lnTo>
                      <a:pt x="605194" y="115440"/>
                    </a:lnTo>
                    <a:lnTo>
                      <a:pt x="605194" y="115440"/>
                    </a:lnTo>
                    <a:lnTo>
                      <a:pt x="1145546" y="616619"/>
                    </a:lnTo>
                    <a:lnTo>
                      <a:pt x="1210388" y="563123"/>
                    </a:lnTo>
                    <a:close/>
                  </a:path>
                </a:pathLst>
              </a:custGeom>
              <a:solidFill>
                <a:srgbClr val="000000"/>
              </a:solidFill>
              <a:ln w="14387" cap="flat">
                <a:noFill/>
                <a:prstDash val="solid"/>
                <a:miter/>
              </a:ln>
            </p:spPr>
            <p:txBody>
              <a:bodyPr rtlCol="0" anchor="ctr"/>
              <a:lstStyle/>
              <a:p>
                <a:endParaRPr lang="en-US">
                  <a:latin typeface="+mj-lt"/>
                </a:endParaRPr>
              </a:p>
            </p:txBody>
          </p:sp>
          <p:sp>
            <p:nvSpPr>
              <p:cNvPr id="30" name="Freeform: Shape 16">
                <a:extLst>
                  <a:ext uri="{FF2B5EF4-FFF2-40B4-BE49-F238E27FC236}">
                    <a16:creationId xmlns:a16="http://schemas.microsoft.com/office/drawing/2014/main" id="{1B61722C-27B2-43E5-84BD-34EA9F923043}"/>
                  </a:ext>
                </a:extLst>
              </p:cNvPr>
              <p:cNvSpPr/>
              <p:nvPr/>
            </p:nvSpPr>
            <p:spPr>
              <a:xfrm>
                <a:off x="6204692" y="4521959"/>
                <a:ext cx="864563" cy="819343"/>
              </a:xfrm>
              <a:custGeom>
                <a:avLst/>
                <a:gdLst>
                  <a:gd name="connsiteX0" fmla="*/ 0 w 864563"/>
                  <a:gd name="connsiteY0" fmla="*/ 401225 h 819343"/>
                  <a:gd name="connsiteX1" fmla="*/ 0 w 864563"/>
                  <a:gd name="connsiteY1" fmla="*/ 819343 h 819343"/>
                  <a:gd name="connsiteX2" fmla="*/ 345825 w 864563"/>
                  <a:gd name="connsiteY2" fmla="*/ 819343 h 819343"/>
                  <a:gd name="connsiteX3" fmla="*/ 345825 w 864563"/>
                  <a:gd name="connsiteY3" fmla="*/ 467392 h 819343"/>
                  <a:gd name="connsiteX4" fmla="*/ 518738 w 864563"/>
                  <a:gd name="connsiteY4" fmla="*/ 467392 h 819343"/>
                  <a:gd name="connsiteX5" fmla="*/ 518738 w 864563"/>
                  <a:gd name="connsiteY5" fmla="*/ 819343 h 819343"/>
                  <a:gd name="connsiteX6" fmla="*/ 864563 w 864563"/>
                  <a:gd name="connsiteY6" fmla="*/ 819343 h 819343"/>
                  <a:gd name="connsiteX7" fmla="*/ 864563 w 864563"/>
                  <a:gd name="connsiteY7" fmla="*/ 401225 h 819343"/>
                  <a:gd name="connsiteX8" fmla="*/ 432282 w 864563"/>
                  <a:gd name="connsiteY8" fmla="*/ 0 h 819343"/>
                  <a:gd name="connsiteX9" fmla="*/ 0 w 864563"/>
                  <a:gd name="connsiteY9" fmla="*/ 401225 h 81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4563" h="819343">
                    <a:moveTo>
                      <a:pt x="0" y="401225"/>
                    </a:moveTo>
                    <a:lnTo>
                      <a:pt x="0" y="819343"/>
                    </a:lnTo>
                    <a:lnTo>
                      <a:pt x="345825" y="819343"/>
                    </a:lnTo>
                    <a:lnTo>
                      <a:pt x="345825" y="467392"/>
                    </a:lnTo>
                    <a:lnTo>
                      <a:pt x="518738" y="467392"/>
                    </a:lnTo>
                    <a:lnTo>
                      <a:pt x="518738" y="819343"/>
                    </a:lnTo>
                    <a:lnTo>
                      <a:pt x="864563" y="819343"/>
                    </a:lnTo>
                    <a:lnTo>
                      <a:pt x="864563" y="401225"/>
                    </a:lnTo>
                    <a:lnTo>
                      <a:pt x="432282" y="0"/>
                    </a:lnTo>
                    <a:lnTo>
                      <a:pt x="0" y="401225"/>
                    </a:lnTo>
                    <a:close/>
                  </a:path>
                </a:pathLst>
              </a:custGeom>
              <a:solidFill>
                <a:srgbClr val="000000"/>
              </a:solidFill>
              <a:ln w="14387" cap="flat">
                <a:noFill/>
                <a:prstDash val="solid"/>
                <a:miter/>
              </a:ln>
            </p:spPr>
            <p:txBody>
              <a:bodyPr rtlCol="0" anchor="ctr"/>
              <a:lstStyle/>
              <a:p>
                <a:endParaRPr lang="en-US">
                  <a:latin typeface="+mj-lt"/>
                </a:endParaRPr>
              </a:p>
            </p:txBody>
          </p:sp>
        </p:grpSp>
        <p:pic>
          <p:nvPicPr>
            <p:cNvPr id="31" name="Graphic 18" descr="Walk">
              <a:extLst>
                <a:ext uri="{FF2B5EF4-FFF2-40B4-BE49-F238E27FC236}">
                  <a16:creationId xmlns:a16="http://schemas.microsoft.com/office/drawing/2014/main" id="{E3DFB49C-D7E9-4303-8A8A-3276016F9FBC}"/>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138560" y="6955624"/>
              <a:ext cx="470130" cy="470130"/>
            </a:xfrm>
            <a:prstGeom prst="rect">
              <a:avLst/>
            </a:prstGeom>
          </p:spPr>
        </p:pic>
        <p:pic>
          <p:nvPicPr>
            <p:cNvPr id="32" name="Picture 31">
              <a:extLst>
                <a:ext uri="{FF2B5EF4-FFF2-40B4-BE49-F238E27FC236}">
                  <a16:creationId xmlns:a16="http://schemas.microsoft.com/office/drawing/2014/main" id="{4DA42A68-7428-440D-BE70-D415F8D0A542}"/>
                </a:ext>
              </a:extLst>
            </p:cNvPr>
            <p:cNvPicPr>
              <a:picLocks noChangeAspect="1"/>
            </p:cNvPicPr>
            <p:nvPr/>
          </p:nvPicPr>
          <p:blipFill>
            <a:blip r:embed="rId7"/>
            <a:stretch>
              <a:fillRect/>
            </a:stretch>
          </p:blipFill>
          <p:spPr>
            <a:xfrm>
              <a:off x="2759144" y="6981981"/>
              <a:ext cx="660262" cy="668834"/>
            </a:xfrm>
            <a:prstGeom prst="rect">
              <a:avLst/>
            </a:prstGeom>
          </p:spPr>
        </p:pic>
      </p:grpSp>
      <p:sp>
        <p:nvSpPr>
          <p:cNvPr id="33" name="TextBox 32">
            <a:extLst>
              <a:ext uri="{FF2B5EF4-FFF2-40B4-BE49-F238E27FC236}">
                <a16:creationId xmlns:a16="http://schemas.microsoft.com/office/drawing/2014/main" id="{7129A069-7438-46E8-B301-33BBE3B7CA21}"/>
              </a:ext>
            </a:extLst>
          </p:cNvPr>
          <p:cNvSpPr txBox="1"/>
          <p:nvPr/>
        </p:nvSpPr>
        <p:spPr>
          <a:xfrm>
            <a:off x="2057400" y="8629471"/>
            <a:ext cx="4924420" cy="1200329"/>
          </a:xfrm>
          <a:prstGeom prst="rect">
            <a:avLst/>
          </a:prstGeom>
          <a:noFill/>
        </p:spPr>
        <p:txBody>
          <a:bodyPr wrap="square" rtlCol="0">
            <a:spAutoFit/>
          </a:bodyPr>
          <a:lstStyle/>
          <a:p>
            <a:r>
              <a:rPr lang="en-US" dirty="0">
                <a:latin typeface="+mj-lt"/>
                <a:cs typeface="Calibri" panose="020F0502020204030204" pitchFamily="34" charset="0"/>
              </a:rPr>
              <a:t>Households will be asked to confirm in writing that they are not interested in returning to a redeveloped unit at MCH, waiving their Right to Return.</a:t>
            </a:r>
          </a:p>
        </p:txBody>
      </p:sp>
      <p:sp>
        <p:nvSpPr>
          <p:cNvPr id="34" name="Google Shape;133;p1">
            <a:extLst>
              <a:ext uri="{FF2B5EF4-FFF2-40B4-BE49-F238E27FC236}">
                <a16:creationId xmlns:a16="http://schemas.microsoft.com/office/drawing/2014/main" id="{F77C213D-383E-4066-B7B3-DF78C052E82B}"/>
              </a:ext>
            </a:extLst>
          </p:cNvPr>
          <p:cNvSpPr/>
          <p:nvPr/>
        </p:nvSpPr>
        <p:spPr>
          <a:xfrm flipH="1">
            <a:off x="13181772" y="7307997"/>
            <a:ext cx="153227" cy="297967"/>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35" name="Google Shape;85;p1">
            <a:extLst>
              <a:ext uri="{FF2B5EF4-FFF2-40B4-BE49-F238E27FC236}">
                <a16:creationId xmlns:a16="http://schemas.microsoft.com/office/drawing/2014/main" id="{78255EE8-1143-47B4-91F4-ED3FD328C95C}"/>
              </a:ext>
            </a:extLst>
          </p:cNvPr>
          <p:cNvSpPr/>
          <p:nvPr/>
        </p:nvSpPr>
        <p:spPr>
          <a:xfrm>
            <a:off x="11286979" y="2514247"/>
            <a:ext cx="4134221" cy="4123509"/>
          </a:xfrm>
          <a:prstGeom prst="rect">
            <a:avLst/>
          </a:prstGeom>
          <a:noFill/>
          <a:ln>
            <a:noFill/>
          </a:ln>
        </p:spPr>
        <p:txBody>
          <a:bodyPr spcFirstLastPara="1" wrap="square" lIns="91425" tIns="45700" rIns="91425" bIns="45700" anchor="t" anchorCtr="0">
            <a:noAutofit/>
          </a:bodyPr>
          <a:lstStyle/>
          <a:p>
            <a:pPr lvl="0">
              <a:buSzPts val="1800"/>
            </a:pPr>
            <a:r>
              <a:rPr lang="en-US" sz="1600" b="1" dirty="0">
                <a:solidFill>
                  <a:schemeClr val="dk1"/>
                </a:solidFill>
                <a:latin typeface="+mj-lt"/>
                <a:ea typeface="Calibri"/>
                <a:cs typeface="Calibri"/>
                <a:sym typeface="Calibri"/>
              </a:rPr>
              <a:t>Moving In; Lease Signing</a:t>
            </a:r>
          </a:p>
          <a:p>
            <a:pPr lvl="0">
              <a:buSzPts val="1800"/>
            </a:pPr>
            <a:endParaRPr lang="en-US" sz="1600" b="1" dirty="0">
              <a:solidFill>
                <a:schemeClr val="dk1"/>
              </a:solidFill>
              <a:latin typeface="+mj-lt"/>
              <a:ea typeface="Calibri"/>
              <a:cs typeface="Calibri"/>
              <a:sym typeface="Calibri"/>
            </a:endParaRPr>
          </a:p>
          <a:p>
            <a:pPr lvl="0">
              <a:buSzPts val="1800"/>
            </a:pPr>
            <a:r>
              <a:rPr lang="en-US" sz="1600" i="1" dirty="0">
                <a:latin typeface="+mj-lt"/>
              </a:rPr>
              <a:t>1) Move Scheduled (Including Packing Assistance if Needed)</a:t>
            </a:r>
          </a:p>
          <a:p>
            <a:pPr lvl="0">
              <a:buSzPts val="1800"/>
            </a:pPr>
            <a:endParaRPr lang="en-US" sz="1600" i="1" dirty="0">
              <a:latin typeface="+mj-lt"/>
            </a:endParaRPr>
          </a:p>
          <a:p>
            <a:pPr lvl="0">
              <a:buSzPts val="1800"/>
            </a:pPr>
            <a:r>
              <a:rPr lang="en-US" sz="1600" i="1" dirty="0">
                <a:latin typeface="+mj-lt"/>
              </a:rPr>
              <a:t>2) </a:t>
            </a:r>
            <a:r>
              <a:rPr lang="en-US" sz="1600" i="1" dirty="0" smtClean="0">
                <a:latin typeface="+mj-lt"/>
              </a:rPr>
              <a:t>Relocation staff  </a:t>
            </a:r>
            <a:r>
              <a:rPr lang="en-US" sz="1600" i="1" dirty="0">
                <a:latin typeface="+mj-lt"/>
              </a:rPr>
              <a:t>provides Packing Supplies</a:t>
            </a:r>
          </a:p>
          <a:p>
            <a:pPr lvl="0">
              <a:buSzPts val="1800"/>
            </a:pPr>
            <a:endParaRPr lang="en-US" sz="1600" i="1" dirty="0">
              <a:latin typeface="+mj-lt"/>
            </a:endParaRPr>
          </a:p>
          <a:p>
            <a:pPr lvl="0">
              <a:buSzPts val="1800"/>
            </a:pPr>
            <a:r>
              <a:rPr lang="en-US" sz="1600" i="1" dirty="0">
                <a:latin typeface="+mj-lt"/>
              </a:rPr>
              <a:t>3) Transfer Utilities &amp; Change of Address </a:t>
            </a:r>
          </a:p>
          <a:p>
            <a:pPr lvl="0">
              <a:buSzPts val="1800"/>
            </a:pPr>
            <a:endParaRPr lang="en-US" sz="1600" i="1" dirty="0">
              <a:latin typeface="+mj-lt"/>
            </a:endParaRPr>
          </a:p>
          <a:p>
            <a:pPr lvl="0">
              <a:buSzPts val="1800"/>
            </a:pPr>
            <a:r>
              <a:rPr lang="en-US" sz="1600" i="1" dirty="0">
                <a:latin typeface="+mj-lt"/>
              </a:rPr>
              <a:t>4) Sign Lease and Key Pick Up</a:t>
            </a:r>
          </a:p>
          <a:p>
            <a:pPr lvl="0">
              <a:buSzPts val="1800"/>
            </a:pPr>
            <a:endParaRPr lang="en-US" sz="1600" i="1" dirty="0">
              <a:latin typeface="+mj-lt"/>
            </a:endParaRPr>
          </a:p>
          <a:p>
            <a:pPr lvl="0">
              <a:buSzPts val="1800"/>
            </a:pPr>
            <a:r>
              <a:rPr lang="en-US" sz="1600" b="1" i="1" dirty="0">
                <a:latin typeface="+mj-lt"/>
              </a:rPr>
              <a:t>5) Move Occurs </a:t>
            </a:r>
          </a:p>
          <a:p>
            <a:pPr lvl="0">
              <a:buSzPts val="1800"/>
            </a:pPr>
            <a:endParaRPr lang="en-US" sz="1600" i="1" dirty="0">
              <a:latin typeface="+mj-lt"/>
            </a:endParaRPr>
          </a:p>
          <a:p>
            <a:pPr lvl="0">
              <a:buSzPts val="1800"/>
            </a:pPr>
            <a:r>
              <a:rPr lang="en-US" sz="1600" i="1" dirty="0">
                <a:latin typeface="+mj-lt"/>
              </a:rPr>
              <a:t>6) </a:t>
            </a:r>
            <a:r>
              <a:rPr lang="en-US" sz="1600" i="1" dirty="0"/>
              <a:t>Move-in Orientation</a:t>
            </a:r>
          </a:p>
          <a:p>
            <a:pPr lvl="0">
              <a:buSzPts val="1800"/>
            </a:pPr>
            <a:endParaRPr lang="en-US" sz="1600" i="1" dirty="0">
              <a:latin typeface="+mj-lt"/>
            </a:endParaRPr>
          </a:p>
          <a:p>
            <a:pPr lvl="0">
              <a:buSzPts val="1800"/>
            </a:pPr>
            <a:r>
              <a:rPr lang="en-US" sz="1600" i="1" dirty="0">
                <a:latin typeface="+mj-lt"/>
              </a:rPr>
              <a:t>7) </a:t>
            </a:r>
            <a:r>
              <a:rPr lang="en-US" sz="1600" i="1" dirty="0" smtClean="0">
                <a:latin typeface="+mj-lt"/>
              </a:rPr>
              <a:t>Cable/Internet  </a:t>
            </a:r>
            <a:r>
              <a:rPr lang="en-US" sz="1600" i="1" dirty="0">
                <a:latin typeface="+mj-lt"/>
              </a:rPr>
              <a:t>reconnection fee, other resident moving expenses reimbursed by </a:t>
            </a:r>
            <a:r>
              <a:rPr lang="en-US" sz="1600" i="1" dirty="0" smtClean="0">
                <a:latin typeface="+mj-lt"/>
              </a:rPr>
              <a:t>Relocation staff. </a:t>
            </a:r>
            <a:r>
              <a:rPr lang="en-US" sz="1600" i="1" dirty="0">
                <a:latin typeface="+mj-lt"/>
              </a:rPr>
              <a:t>Itemized bills or receipts </a:t>
            </a:r>
            <a:r>
              <a:rPr lang="en-US" sz="1600" b="1" i="1" u="sng" dirty="0">
                <a:latin typeface="+mj-lt"/>
              </a:rPr>
              <a:t>must </a:t>
            </a:r>
            <a:r>
              <a:rPr lang="en-US" sz="1600" i="1" dirty="0">
                <a:latin typeface="+mj-lt"/>
              </a:rPr>
              <a:t>be submitted.</a:t>
            </a:r>
            <a:endParaRPr sz="1600" i="1" u="none" strike="noStrike" cap="none" dirty="0">
              <a:solidFill>
                <a:srgbClr val="000000"/>
              </a:solidFill>
              <a:latin typeface="+mj-lt"/>
              <a:ea typeface="Arial"/>
              <a:cs typeface="Arial"/>
              <a:sym typeface="Arial"/>
            </a:endParaRPr>
          </a:p>
        </p:txBody>
      </p:sp>
      <p:sp>
        <p:nvSpPr>
          <p:cNvPr id="36" name="TextBox 35">
            <a:extLst>
              <a:ext uri="{FF2B5EF4-FFF2-40B4-BE49-F238E27FC236}">
                <a16:creationId xmlns:a16="http://schemas.microsoft.com/office/drawing/2014/main" id="{7B53AD1B-60D9-448B-A5E5-C1B504237907}"/>
              </a:ext>
            </a:extLst>
          </p:cNvPr>
          <p:cNvSpPr txBox="1"/>
          <p:nvPr/>
        </p:nvSpPr>
        <p:spPr>
          <a:xfrm>
            <a:off x="11297859" y="8448090"/>
            <a:ext cx="2841757" cy="1200329"/>
          </a:xfrm>
          <a:prstGeom prst="rect">
            <a:avLst/>
          </a:prstGeom>
          <a:noFill/>
        </p:spPr>
        <p:txBody>
          <a:bodyPr wrap="square" rtlCol="0">
            <a:spAutoFit/>
          </a:bodyPr>
          <a:lstStyle/>
          <a:p>
            <a:r>
              <a:rPr lang="en-US" b="1" dirty="0">
                <a:latin typeface="+mj-lt"/>
                <a:cs typeface="Calibri" panose="020F0502020204030204" pitchFamily="34" charset="0"/>
              </a:rPr>
              <a:t>WELCOME HOME </a:t>
            </a:r>
            <a:endParaRPr lang="en-US" dirty="0">
              <a:latin typeface="+mj-lt"/>
              <a:cs typeface="Calibri" panose="020F0502020204030204" pitchFamily="34" charset="0"/>
            </a:endParaRPr>
          </a:p>
          <a:p>
            <a:r>
              <a:rPr lang="en-US" dirty="0">
                <a:latin typeface="+mj-lt"/>
                <a:cs typeface="Calibri" panose="020F0502020204030204" pitchFamily="34" charset="0"/>
              </a:rPr>
              <a:t>Thank you for your patience during the relocation and renovation process.</a:t>
            </a:r>
          </a:p>
        </p:txBody>
      </p:sp>
      <p:grpSp>
        <p:nvGrpSpPr>
          <p:cNvPr id="39" name="Graphic 2" descr="Handshake">
            <a:extLst>
              <a:ext uri="{FF2B5EF4-FFF2-40B4-BE49-F238E27FC236}">
                <a16:creationId xmlns:a16="http://schemas.microsoft.com/office/drawing/2014/main" id="{1392F403-BEE9-4D69-A1EC-BBEE0E3462EB}"/>
              </a:ext>
            </a:extLst>
          </p:cNvPr>
          <p:cNvGrpSpPr/>
          <p:nvPr/>
        </p:nvGrpSpPr>
        <p:grpSpPr>
          <a:xfrm>
            <a:off x="14034522" y="4734009"/>
            <a:ext cx="1018314" cy="1119592"/>
            <a:chOff x="5795324" y="4008745"/>
            <a:chExt cx="1383301" cy="1351494"/>
          </a:xfrm>
        </p:grpSpPr>
        <p:sp>
          <p:nvSpPr>
            <p:cNvPr id="40" name="Freeform: Shape 6">
              <a:extLst>
                <a:ext uri="{FF2B5EF4-FFF2-40B4-BE49-F238E27FC236}">
                  <a16:creationId xmlns:a16="http://schemas.microsoft.com/office/drawing/2014/main" id="{DD4B7663-2210-4206-B004-B46456B029D8}"/>
                </a:ext>
              </a:extLst>
            </p:cNvPr>
            <p:cNvSpPr/>
            <p:nvPr/>
          </p:nvSpPr>
          <p:spPr>
            <a:xfrm>
              <a:off x="6411064" y="4908782"/>
              <a:ext cx="112915" cy="119214"/>
            </a:xfrm>
            <a:custGeom>
              <a:avLst/>
              <a:gdLst>
                <a:gd name="connsiteX0" fmla="*/ 31241 w 112915"/>
                <a:gd name="connsiteY0" fmla="*/ 119215 h 119214"/>
                <a:gd name="connsiteX1" fmla="*/ 9627 w 112915"/>
                <a:gd name="connsiteY1" fmla="*/ 112176 h 119214"/>
                <a:gd name="connsiteX2" fmla="*/ 6745 w 112915"/>
                <a:gd name="connsiteY2" fmla="*/ 72757 h 119214"/>
                <a:gd name="connsiteX3" fmla="*/ 62942 w 112915"/>
                <a:gd name="connsiteY3" fmla="*/ 9406 h 119214"/>
                <a:gd name="connsiteX4" fmla="*/ 103288 w 112915"/>
                <a:gd name="connsiteY4" fmla="*/ 6590 h 119214"/>
                <a:gd name="connsiteX5" fmla="*/ 106170 w 112915"/>
                <a:gd name="connsiteY5" fmla="*/ 46009 h 119214"/>
                <a:gd name="connsiteX6" fmla="*/ 49973 w 112915"/>
                <a:gd name="connsiteY6" fmla="*/ 109360 h 119214"/>
                <a:gd name="connsiteX7" fmla="*/ 31241 w 112915"/>
                <a:gd name="connsiteY7" fmla="*/ 119215 h 11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915" h="119214">
                  <a:moveTo>
                    <a:pt x="31241" y="119215"/>
                  </a:moveTo>
                  <a:cubicBezTo>
                    <a:pt x="24037" y="119215"/>
                    <a:pt x="15391" y="117807"/>
                    <a:pt x="9627" y="112176"/>
                  </a:cubicBezTo>
                  <a:cubicBezTo>
                    <a:pt x="-1900" y="102321"/>
                    <a:pt x="-3341" y="84019"/>
                    <a:pt x="6745" y="72757"/>
                  </a:cubicBezTo>
                  <a:lnTo>
                    <a:pt x="62942" y="9406"/>
                  </a:lnTo>
                  <a:cubicBezTo>
                    <a:pt x="73028" y="-1857"/>
                    <a:pt x="91761" y="-3265"/>
                    <a:pt x="103288" y="6590"/>
                  </a:cubicBezTo>
                  <a:cubicBezTo>
                    <a:pt x="114816" y="16445"/>
                    <a:pt x="116257" y="34746"/>
                    <a:pt x="106170" y="46009"/>
                  </a:cubicBezTo>
                  <a:lnTo>
                    <a:pt x="49973" y="109360"/>
                  </a:lnTo>
                  <a:cubicBezTo>
                    <a:pt x="45651" y="114991"/>
                    <a:pt x="38446" y="117807"/>
                    <a:pt x="31241" y="119215"/>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1" name="Freeform: Shape 7">
              <a:extLst>
                <a:ext uri="{FF2B5EF4-FFF2-40B4-BE49-F238E27FC236}">
                  <a16:creationId xmlns:a16="http://schemas.microsoft.com/office/drawing/2014/main" id="{5C162BA8-A3FE-4E42-877F-96D11069CA02}"/>
                </a:ext>
              </a:extLst>
            </p:cNvPr>
            <p:cNvSpPr/>
            <p:nvPr/>
          </p:nvSpPr>
          <p:spPr>
            <a:xfrm>
              <a:off x="6315258" y="4851782"/>
              <a:ext cx="137377" cy="144186"/>
            </a:xfrm>
            <a:custGeom>
              <a:avLst/>
              <a:gdLst>
                <a:gd name="connsiteX0" fmla="*/ 39149 w 137377"/>
                <a:gd name="connsiteY0" fmla="*/ 143835 h 144186"/>
                <a:gd name="connsiteX1" fmla="*/ 11772 w 137377"/>
                <a:gd name="connsiteY1" fmla="*/ 135388 h 144186"/>
                <a:gd name="connsiteX2" fmla="*/ 8890 w 137377"/>
                <a:gd name="connsiteY2" fmla="*/ 86115 h 144186"/>
                <a:gd name="connsiteX3" fmla="*/ 75173 w 137377"/>
                <a:gd name="connsiteY3" fmla="*/ 11501 h 144186"/>
                <a:gd name="connsiteX4" fmla="*/ 125606 w 137377"/>
                <a:gd name="connsiteY4" fmla="*/ 8685 h 144186"/>
                <a:gd name="connsiteX5" fmla="*/ 128488 w 137377"/>
                <a:gd name="connsiteY5" fmla="*/ 57958 h 144186"/>
                <a:gd name="connsiteX6" fmla="*/ 62204 w 137377"/>
                <a:gd name="connsiteY6" fmla="*/ 132572 h 144186"/>
                <a:gd name="connsiteX7" fmla="*/ 39149 w 137377"/>
                <a:gd name="connsiteY7" fmla="*/ 143835 h 14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377" h="144186">
                  <a:moveTo>
                    <a:pt x="39149" y="143835"/>
                  </a:moveTo>
                  <a:cubicBezTo>
                    <a:pt x="29063" y="145242"/>
                    <a:pt x="20417" y="142427"/>
                    <a:pt x="11772" y="135388"/>
                  </a:cubicBezTo>
                  <a:cubicBezTo>
                    <a:pt x="-2638" y="122718"/>
                    <a:pt x="-4079" y="100193"/>
                    <a:pt x="8890" y="86115"/>
                  </a:cubicBezTo>
                  <a:lnTo>
                    <a:pt x="75173" y="11501"/>
                  </a:lnTo>
                  <a:cubicBezTo>
                    <a:pt x="88141" y="-2577"/>
                    <a:pt x="111196" y="-3985"/>
                    <a:pt x="125606" y="8685"/>
                  </a:cubicBezTo>
                  <a:cubicBezTo>
                    <a:pt x="140015" y="21356"/>
                    <a:pt x="141456" y="43880"/>
                    <a:pt x="128488" y="57958"/>
                  </a:cubicBezTo>
                  <a:lnTo>
                    <a:pt x="62204" y="132572"/>
                  </a:lnTo>
                  <a:cubicBezTo>
                    <a:pt x="56441" y="139611"/>
                    <a:pt x="47795" y="143835"/>
                    <a:pt x="39149" y="143835"/>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2" name="Freeform: Shape 8">
              <a:extLst>
                <a:ext uri="{FF2B5EF4-FFF2-40B4-BE49-F238E27FC236}">
                  <a16:creationId xmlns:a16="http://schemas.microsoft.com/office/drawing/2014/main" id="{955F21E1-D0E4-46C8-B4A3-AC69E72C7019}"/>
                </a:ext>
              </a:extLst>
            </p:cNvPr>
            <p:cNvSpPr/>
            <p:nvPr/>
          </p:nvSpPr>
          <p:spPr>
            <a:xfrm>
              <a:off x="6217192" y="4785535"/>
              <a:ext cx="151951" cy="158262"/>
            </a:xfrm>
            <a:custGeom>
              <a:avLst/>
              <a:gdLst>
                <a:gd name="connsiteX0" fmla="*/ 46436 w 151951"/>
                <a:gd name="connsiteY0" fmla="*/ 157993 h 158262"/>
                <a:gd name="connsiteX1" fmla="*/ 14736 w 151951"/>
                <a:gd name="connsiteY1" fmla="*/ 148138 h 158262"/>
                <a:gd name="connsiteX2" fmla="*/ 10413 w 151951"/>
                <a:gd name="connsiteY2" fmla="*/ 89011 h 158262"/>
                <a:gd name="connsiteX3" fmla="*/ 76696 w 151951"/>
                <a:gd name="connsiteY3" fmla="*/ 14397 h 158262"/>
                <a:gd name="connsiteX4" fmla="*/ 137215 w 151951"/>
                <a:gd name="connsiteY4" fmla="*/ 10173 h 158262"/>
                <a:gd name="connsiteX5" fmla="*/ 141538 w 151951"/>
                <a:gd name="connsiteY5" fmla="*/ 69301 h 158262"/>
                <a:gd name="connsiteX6" fmla="*/ 75255 w 151951"/>
                <a:gd name="connsiteY6" fmla="*/ 143915 h 158262"/>
                <a:gd name="connsiteX7" fmla="*/ 46436 w 151951"/>
                <a:gd name="connsiteY7" fmla="*/ 157993 h 1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51" h="158262">
                  <a:moveTo>
                    <a:pt x="46436" y="157993"/>
                  </a:moveTo>
                  <a:cubicBezTo>
                    <a:pt x="34909" y="159401"/>
                    <a:pt x="23381" y="155177"/>
                    <a:pt x="14736" y="148138"/>
                  </a:cubicBezTo>
                  <a:cubicBezTo>
                    <a:pt x="-2556" y="132653"/>
                    <a:pt x="-5437" y="105904"/>
                    <a:pt x="10413" y="89011"/>
                  </a:cubicBezTo>
                  <a:lnTo>
                    <a:pt x="76696" y="14397"/>
                  </a:lnTo>
                  <a:cubicBezTo>
                    <a:pt x="92546" y="-2497"/>
                    <a:pt x="119924" y="-5312"/>
                    <a:pt x="137215" y="10173"/>
                  </a:cubicBezTo>
                  <a:cubicBezTo>
                    <a:pt x="154507" y="25659"/>
                    <a:pt x="157389" y="52408"/>
                    <a:pt x="141538" y="69301"/>
                  </a:cubicBezTo>
                  <a:lnTo>
                    <a:pt x="75255" y="143915"/>
                  </a:lnTo>
                  <a:cubicBezTo>
                    <a:pt x="68050" y="152362"/>
                    <a:pt x="56523" y="157993"/>
                    <a:pt x="46436" y="157993"/>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3" name="Freeform: Shape 9">
              <a:extLst>
                <a:ext uri="{FF2B5EF4-FFF2-40B4-BE49-F238E27FC236}">
                  <a16:creationId xmlns:a16="http://schemas.microsoft.com/office/drawing/2014/main" id="{E718D3CA-BE0A-41C8-9CB4-FCFAF2840514}"/>
                </a:ext>
              </a:extLst>
            </p:cNvPr>
            <p:cNvSpPr/>
            <p:nvPr/>
          </p:nvSpPr>
          <p:spPr>
            <a:xfrm>
              <a:off x="6112004" y="4723591"/>
              <a:ext cx="162037" cy="168117"/>
            </a:xfrm>
            <a:custGeom>
              <a:avLst/>
              <a:gdLst>
                <a:gd name="connsiteX0" fmla="*/ 46436 w 162037"/>
                <a:gd name="connsiteY0" fmla="*/ 167848 h 168117"/>
                <a:gd name="connsiteX1" fmla="*/ 14736 w 162037"/>
                <a:gd name="connsiteY1" fmla="*/ 157993 h 168117"/>
                <a:gd name="connsiteX2" fmla="*/ 10413 w 162037"/>
                <a:gd name="connsiteY2" fmla="*/ 98865 h 168117"/>
                <a:gd name="connsiteX3" fmla="*/ 86783 w 162037"/>
                <a:gd name="connsiteY3" fmla="*/ 14397 h 168117"/>
                <a:gd name="connsiteX4" fmla="*/ 147302 w 162037"/>
                <a:gd name="connsiteY4" fmla="*/ 10173 h 168117"/>
                <a:gd name="connsiteX5" fmla="*/ 151625 w 162037"/>
                <a:gd name="connsiteY5" fmla="*/ 69301 h 168117"/>
                <a:gd name="connsiteX6" fmla="*/ 75255 w 162037"/>
                <a:gd name="connsiteY6" fmla="*/ 153770 h 168117"/>
                <a:gd name="connsiteX7" fmla="*/ 46436 w 162037"/>
                <a:gd name="connsiteY7" fmla="*/ 167848 h 16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037" h="168117">
                  <a:moveTo>
                    <a:pt x="46436" y="167848"/>
                  </a:moveTo>
                  <a:cubicBezTo>
                    <a:pt x="34909" y="169256"/>
                    <a:pt x="23381" y="165032"/>
                    <a:pt x="14736" y="157993"/>
                  </a:cubicBezTo>
                  <a:cubicBezTo>
                    <a:pt x="-2556" y="142507"/>
                    <a:pt x="-5437" y="115759"/>
                    <a:pt x="10413" y="98865"/>
                  </a:cubicBezTo>
                  <a:lnTo>
                    <a:pt x="86783" y="14397"/>
                  </a:lnTo>
                  <a:cubicBezTo>
                    <a:pt x="102633" y="-2497"/>
                    <a:pt x="130011" y="-5312"/>
                    <a:pt x="147302" y="10173"/>
                  </a:cubicBezTo>
                  <a:cubicBezTo>
                    <a:pt x="164593" y="25659"/>
                    <a:pt x="167475" y="52408"/>
                    <a:pt x="151625" y="69301"/>
                  </a:cubicBezTo>
                  <a:lnTo>
                    <a:pt x="75255" y="153770"/>
                  </a:lnTo>
                  <a:cubicBezTo>
                    <a:pt x="66609" y="162216"/>
                    <a:pt x="56523" y="166440"/>
                    <a:pt x="46436" y="167848"/>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4" name="Freeform: Shape 10">
              <a:extLst>
                <a:ext uri="{FF2B5EF4-FFF2-40B4-BE49-F238E27FC236}">
                  <a16:creationId xmlns:a16="http://schemas.microsoft.com/office/drawing/2014/main" id="{41BBDAC4-6A0A-4969-A071-916A7149B5A8}"/>
                </a:ext>
              </a:extLst>
            </p:cNvPr>
            <p:cNvSpPr/>
            <p:nvPr/>
          </p:nvSpPr>
          <p:spPr>
            <a:xfrm>
              <a:off x="5861607" y="4317054"/>
              <a:ext cx="288300" cy="335168"/>
            </a:xfrm>
            <a:custGeom>
              <a:avLst/>
              <a:gdLst>
                <a:gd name="connsiteX0" fmla="*/ 0 w 288300"/>
                <a:gd name="connsiteY0" fmla="*/ 264668 h 335168"/>
                <a:gd name="connsiteX1" fmla="*/ 110952 w 288300"/>
                <a:gd name="connsiteY1" fmla="*/ 330835 h 335168"/>
                <a:gd name="connsiteX2" fmla="*/ 149858 w 288300"/>
                <a:gd name="connsiteY2" fmla="*/ 320980 h 335168"/>
                <a:gd name="connsiteX3" fmla="*/ 283865 w 288300"/>
                <a:gd name="connsiteY3" fmla="*/ 104178 h 335168"/>
                <a:gd name="connsiteX4" fmla="*/ 273778 w 288300"/>
                <a:gd name="connsiteY4" fmla="*/ 66167 h 335168"/>
                <a:gd name="connsiteX5" fmla="*/ 164267 w 288300"/>
                <a:gd name="connsiteY5" fmla="*/ 0 h 335168"/>
                <a:gd name="connsiteX6" fmla="*/ 0 w 288300"/>
                <a:gd name="connsiteY6" fmla="*/ 264668 h 33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00" h="335168">
                  <a:moveTo>
                    <a:pt x="0" y="264668"/>
                  </a:moveTo>
                  <a:lnTo>
                    <a:pt x="110952" y="330835"/>
                  </a:lnTo>
                  <a:cubicBezTo>
                    <a:pt x="123921" y="339281"/>
                    <a:pt x="142653" y="335058"/>
                    <a:pt x="149858" y="320980"/>
                  </a:cubicBezTo>
                  <a:lnTo>
                    <a:pt x="283865" y="104178"/>
                  </a:lnTo>
                  <a:cubicBezTo>
                    <a:pt x="292511" y="91507"/>
                    <a:pt x="288188" y="73206"/>
                    <a:pt x="273778" y="66167"/>
                  </a:cubicBezTo>
                  <a:lnTo>
                    <a:pt x="164267" y="0"/>
                  </a:lnTo>
                  <a:lnTo>
                    <a:pt x="0" y="264668"/>
                  </a:lnTo>
                  <a:close/>
                </a:path>
              </a:pathLst>
            </a:custGeom>
            <a:solidFill>
              <a:srgbClr val="000000"/>
            </a:solidFill>
            <a:ln w="14387" cap="flat">
              <a:noFill/>
              <a:prstDash val="solid"/>
              <a:miter/>
            </a:ln>
          </p:spPr>
          <p:txBody>
            <a:bodyPr rtlCol="0" anchor="ctr"/>
            <a:lstStyle/>
            <a:p>
              <a:endParaRPr lang="en-US">
                <a:latin typeface="+mj-lt"/>
              </a:endParaRPr>
            </a:p>
          </p:txBody>
        </p:sp>
        <p:sp>
          <p:nvSpPr>
            <p:cNvPr id="45" name="Freeform: Shape 11">
              <a:extLst>
                <a:ext uri="{FF2B5EF4-FFF2-40B4-BE49-F238E27FC236}">
                  <a16:creationId xmlns:a16="http://schemas.microsoft.com/office/drawing/2014/main" id="{3587D6E0-D91B-4E28-A784-BE100D7C0332}"/>
                </a:ext>
              </a:extLst>
            </p:cNvPr>
            <p:cNvSpPr/>
            <p:nvPr/>
          </p:nvSpPr>
          <p:spPr>
            <a:xfrm>
              <a:off x="6038842" y="4443757"/>
              <a:ext cx="772586" cy="605629"/>
            </a:xfrm>
            <a:custGeom>
              <a:avLst/>
              <a:gdLst>
                <a:gd name="connsiteX0" fmla="*/ 756493 w 772586"/>
                <a:gd name="connsiteY0" fmla="*/ 322388 h 605629"/>
                <a:gd name="connsiteX1" fmla="*/ 524502 w 772586"/>
                <a:gd name="connsiteY1" fmla="*/ 128110 h 605629"/>
                <a:gd name="connsiteX2" fmla="*/ 508651 w 772586"/>
                <a:gd name="connsiteY2" fmla="*/ 114032 h 605629"/>
                <a:gd name="connsiteX3" fmla="*/ 409227 w 772586"/>
                <a:gd name="connsiteY3" fmla="*/ 225249 h 605629"/>
                <a:gd name="connsiteX4" fmla="*/ 351589 w 772586"/>
                <a:gd name="connsiteY4" fmla="*/ 253405 h 605629"/>
                <a:gd name="connsiteX5" fmla="*/ 344384 w 772586"/>
                <a:gd name="connsiteY5" fmla="*/ 253405 h 605629"/>
                <a:gd name="connsiteX6" fmla="*/ 288188 w 772586"/>
                <a:gd name="connsiteY6" fmla="*/ 232288 h 605629"/>
                <a:gd name="connsiteX7" fmla="*/ 279542 w 772586"/>
                <a:gd name="connsiteY7" fmla="*/ 112625 h 605629"/>
                <a:gd name="connsiteX8" fmla="*/ 364557 w 772586"/>
                <a:gd name="connsiteY8" fmla="*/ 16894 h 605629"/>
                <a:gd name="connsiteX9" fmla="*/ 125362 w 772586"/>
                <a:gd name="connsiteY9" fmla="*/ 0 h 605629"/>
                <a:gd name="connsiteX10" fmla="*/ 0 w 772586"/>
                <a:gd name="connsiteY10" fmla="*/ 202724 h 605629"/>
                <a:gd name="connsiteX11" fmla="*/ 97984 w 772586"/>
                <a:gd name="connsiteY11" fmla="*/ 313941 h 605629"/>
                <a:gd name="connsiteX12" fmla="*/ 135448 w 772586"/>
                <a:gd name="connsiteY12" fmla="*/ 271707 h 605629"/>
                <a:gd name="connsiteX13" fmla="*/ 190204 w 772586"/>
                <a:gd name="connsiteY13" fmla="*/ 247774 h 605629"/>
                <a:gd name="connsiteX14" fmla="*/ 190204 w 772586"/>
                <a:gd name="connsiteY14" fmla="*/ 247774 h 605629"/>
                <a:gd name="connsiteX15" fmla="*/ 237755 w 772586"/>
                <a:gd name="connsiteY15" fmla="*/ 264668 h 605629"/>
                <a:gd name="connsiteX16" fmla="*/ 262251 w 772586"/>
                <a:gd name="connsiteY16" fmla="*/ 315349 h 605629"/>
                <a:gd name="connsiteX17" fmla="*/ 286747 w 772586"/>
                <a:gd name="connsiteY17" fmla="*/ 311125 h 605629"/>
                <a:gd name="connsiteX18" fmla="*/ 334298 w 772586"/>
                <a:gd name="connsiteY18" fmla="*/ 328019 h 605629"/>
                <a:gd name="connsiteX19" fmla="*/ 358794 w 772586"/>
                <a:gd name="connsiteY19" fmla="*/ 380108 h 605629"/>
                <a:gd name="connsiteX20" fmla="*/ 377526 w 772586"/>
                <a:gd name="connsiteY20" fmla="*/ 377292 h 605629"/>
                <a:gd name="connsiteX21" fmla="*/ 377526 w 772586"/>
                <a:gd name="connsiteY21" fmla="*/ 377292 h 605629"/>
                <a:gd name="connsiteX22" fmla="*/ 420754 w 772586"/>
                <a:gd name="connsiteY22" fmla="*/ 392778 h 605629"/>
                <a:gd name="connsiteX23" fmla="*/ 442368 w 772586"/>
                <a:gd name="connsiteY23" fmla="*/ 436420 h 605629"/>
                <a:gd name="connsiteX24" fmla="*/ 458218 w 772586"/>
                <a:gd name="connsiteY24" fmla="*/ 433604 h 605629"/>
                <a:gd name="connsiteX25" fmla="*/ 458218 w 772586"/>
                <a:gd name="connsiteY25" fmla="*/ 433604 h 605629"/>
                <a:gd name="connsiteX26" fmla="*/ 495683 w 772586"/>
                <a:gd name="connsiteY26" fmla="*/ 447682 h 605629"/>
                <a:gd name="connsiteX27" fmla="*/ 515856 w 772586"/>
                <a:gd name="connsiteY27" fmla="*/ 485693 h 605629"/>
                <a:gd name="connsiteX28" fmla="*/ 501447 w 772586"/>
                <a:gd name="connsiteY28" fmla="*/ 526520 h 605629"/>
                <a:gd name="connsiteX29" fmla="*/ 452455 w 772586"/>
                <a:gd name="connsiteY29" fmla="*/ 581424 h 605629"/>
                <a:gd name="connsiteX30" fmla="*/ 472628 w 772586"/>
                <a:gd name="connsiteY30" fmla="*/ 596910 h 605629"/>
                <a:gd name="connsiteX31" fmla="*/ 507210 w 772586"/>
                <a:gd name="connsiteY31" fmla="*/ 605357 h 605629"/>
                <a:gd name="connsiteX32" fmla="*/ 559084 w 772586"/>
                <a:gd name="connsiteY32" fmla="*/ 544821 h 605629"/>
                <a:gd name="connsiteX33" fmla="*/ 559084 w 772586"/>
                <a:gd name="connsiteY33" fmla="*/ 543413 h 605629"/>
                <a:gd name="connsiteX34" fmla="*/ 573494 w 772586"/>
                <a:gd name="connsiteY34" fmla="*/ 544821 h 605629"/>
                <a:gd name="connsiteX35" fmla="*/ 625367 w 772586"/>
                <a:gd name="connsiteY35" fmla="*/ 484285 h 605629"/>
                <a:gd name="connsiteX36" fmla="*/ 625367 w 772586"/>
                <a:gd name="connsiteY36" fmla="*/ 482878 h 605629"/>
                <a:gd name="connsiteX37" fmla="*/ 639777 w 772586"/>
                <a:gd name="connsiteY37" fmla="*/ 484285 h 605629"/>
                <a:gd name="connsiteX38" fmla="*/ 691651 w 772586"/>
                <a:gd name="connsiteY38" fmla="*/ 423750 h 605629"/>
                <a:gd name="connsiteX39" fmla="*/ 690210 w 772586"/>
                <a:gd name="connsiteY39" fmla="*/ 415303 h 605629"/>
                <a:gd name="connsiteX40" fmla="*/ 720469 w 772586"/>
                <a:gd name="connsiteY40" fmla="*/ 420934 h 605629"/>
                <a:gd name="connsiteX41" fmla="*/ 772343 w 772586"/>
                <a:gd name="connsiteY41" fmla="*/ 360398 h 605629"/>
                <a:gd name="connsiteX42" fmla="*/ 756493 w 772586"/>
                <a:gd name="connsiteY42" fmla="*/ 322388 h 60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2586" h="605629">
                  <a:moveTo>
                    <a:pt x="756493" y="322388"/>
                  </a:moveTo>
                  <a:lnTo>
                    <a:pt x="524502" y="128110"/>
                  </a:lnTo>
                  <a:lnTo>
                    <a:pt x="508651" y="114032"/>
                  </a:lnTo>
                  <a:lnTo>
                    <a:pt x="409227" y="225249"/>
                  </a:lnTo>
                  <a:cubicBezTo>
                    <a:pt x="394817" y="242143"/>
                    <a:pt x="374644" y="251997"/>
                    <a:pt x="351589" y="253405"/>
                  </a:cubicBezTo>
                  <a:cubicBezTo>
                    <a:pt x="348707" y="253405"/>
                    <a:pt x="345825" y="253405"/>
                    <a:pt x="344384" y="253405"/>
                  </a:cubicBezTo>
                  <a:cubicBezTo>
                    <a:pt x="322770" y="253405"/>
                    <a:pt x="302597" y="246366"/>
                    <a:pt x="288188" y="232288"/>
                  </a:cubicBezTo>
                  <a:cubicBezTo>
                    <a:pt x="252164" y="201316"/>
                    <a:pt x="249282" y="147820"/>
                    <a:pt x="279542" y="112625"/>
                  </a:cubicBezTo>
                  <a:lnTo>
                    <a:pt x="364557" y="16894"/>
                  </a:lnTo>
                  <a:cubicBezTo>
                    <a:pt x="298274" y="8447"/>
                    <a:pt x="213259" y="42234"/>
                    <a:pt x="125362" y="0"/>
                  </a:cubicBezTo>
                  <a:lnTo>
                    <a:pt x="0" y="202724"/>
                  </a:lnTo>
                  <a:lnTo>
                    <a:pt x="97984" y="313941"/>
                  </a:lnTo>
                  <a:lnTo>
                    <a:pt x="135448" y="271707"/>
                  </a:lnTo>
                  <a:cubicBezTo>
                    <a:pt x="148417" y="256221"/>
                    <a:pt x="168590" y="247774"/>
                    <a:pt x="190204" y="247774"/>
                  </a:cubicBezTo>
                  <a:lnTo>
                    <a:pt x="190204" y="247774"/>
                  </a:lnTo>
                  <a:cubicBezTo>
                    <a:pt x="207495" y="247774"/>
                    <a:pt x="224786" y="253405"/>
                    <a:pt x="237755" y="264668"/>
                  </a:cubicBezTo>
                  <a:cubicBezTo>
                    <a:pt x="253605" y="277338"/>
                    <a:pt x="260810" y="295639"/>
                    <a:pt x="262251" y="315349"/>
                  </a:cubicBezTo>
                  <a:cubicBezTo>
                    <a:pt x="269456" y="312533"/>
                    <a:pt x="278101" y="311125"/>
                    <a:pt x="286747" y="311125"/>
                  </a:cubicBezTo>
                  <a:cubicBezTo>
                    <a:pt x="304038" y="311125"/>
                    <a:pt x="321329" y="316756"/>
                    <a:pt x="334298" y="328019"/>
                  </a:cubicBezTo>
                  <a:cubicBezTo>
                    <a:pt x="350148" y="342097"/>
                    <a:pt x="358794" y="360398"/>
                    <a:pt x="358794" y="380108"/>
                  </a:cubicBezTo>
                  <a:cubicBezTo>
                    <a:pt x="364557" y="378700"/>
                    <a:pt x="371762" y="377292"/>
                    <a:pt x="377526" y="377292"/>
                  </a:cubicBezTo>
                  <a:lnTo>
                    <a:pt x="377526" y="377292"/>
                  </a:lnTo>
                  <a:cubicBezTo>
                    <a:pt x="393376" y="377292"/>
                    <a:pt x="407786" y="382923"/>
                    <a:pt x="420754" y="392778"/>
                  </a:cubicBezTo>
                  <a:cubicBezTo>
                    <a:pt x="433723" y="404040"/>
                    <a:pt x="440927" y="419526"/>
                    <a:pt x="442368" y="436420"/>
                  </a:cubicBezTo>
                  <a:cubicBezTo>
                    <a:pt x="446691" y="435012"/>
                    <a:pt x="452455" y="433604"/>
                    <a:pt x="458218" y="433604"/>
                  </a:cubicBezTo>
                  <a:lnTo>
                    <a:pt x="458218" y="433604"/>
                  </a:lnTo>
                  <a:cubicBezTo>
                    <a:pt x="472628" y="433604"/>
                    <a:pt x="485596" y="437828"/>
                    <a:pt x="495683" y="447682"/>
                  </a:cubicBezTo>
                  <a:cubicBezTo>
                    <a:pt x="507210" y="457537"/>
                    <a:pt x="514415" y="471615"/>
                    <a:pt x="515856" y="485693"/>
                  </a:cubicBezTo>
                  <a:cubicBezTo>
                    <a:pt x="517297" y="501179"/>
                    <a:pt x="511533" y="515257"/>
                    <a:pt x="501447" y="526520"/>
                  </a:cubicBezTo>
                  <a:lnTo>
                    <a:pt x="452455" y="581424"/>
                  </a:lnTo>
                  <a:lnTo>
                    <a:pt x="472628" y="596910"/>
                  </a:lnTo>
                  <a:cubicBezTo>
                    <a:pt x="482714" y="602541"/>
                    <a:pt x="494242" y="606765"/>
                    <a:pt x="507210" y="605357"/>
                  </a:cubicBezTo>
                  <a:cubicBezTo>
                    <a:pt x="538911" y="602541"/>
                    <a:pt x="561966" y="575793"/>
                    <a:pt x="559084" y="544821"/>
                  </a:cubicBezTo>
                  <a:cubicBezTo>
                    <a:pt x="559084" y="544821"/>
                    <a:pt x="559084" y="543413"/>
                    <a:pt x="559084" y="543413"/>
                  </a:cubicBezTo>
                  <a:cubicBezTo>
                    <a:pt x="563407" y="544821"/>
                    <a:pt x="569171" y="544821"/>
                    <a:pt x="573494" y="544821"/>
                  </a:cubicBezTo>
                  <a:cubicBezTo>
                    <a:pt x="605194" y="542005"/>
                    <a:pt x="628249" y="515257"/>
                    <a:pt x="625367" y="484285"/>
                  </a:cubicBezTo>
                  <a:cubicBezTo>
                    <a:pt x="625367" y="484285"/>
                    <a:pt x="625367" y="482878"/>
                    <a:pt x="625367" y="482878"/>
                  </a:cubicBezTo>
                  <a:cubicBezTo>
                    <a:pt x="629690" y="484285"/>
                    <a:pt x="635454" y="484285"/>
                    <a:pt x="639777" y="484285"/>
                  </a:cubicBezTo>
                  <a:cubicBezTo>
                    <a:pt x="671477" y="481470"/>
                    <a:pt x="694532" y="454721"/>
                    <a:pt x="691651" y="423750"/>
                  </a:cubicBezTo>
                  <a:cubicBezTo>
                    <a:pt x="691651" y="420934"/>
                    <a:pt x="690210" y="418118"/>
                    <a:pt x="690210" y="415303"/>
                  </a:cubicBezTo>
                  <a:cubicBezTo>
                    <a:pt x="698855" y="419526"/>
                    <a:pt x="708942" y="422342"/>
                    <a:pt x="720469" y="420934"/>
                  </a:cubicBezTo>
                  <a:cubicBezTo>
                    <a:pt x="752170" y="418118"/>
                    <a:pt x="775225" y="391370"/>
                    <a:pt x="772343" y="360398"/>
                  </a:cubicBezTo>
                  <a:cubicBezTo>
                    <a:pt x="773784" y="344913"/>
                    <a:pt x="766579" y="332242"/>
                    <a:pt x="756493" y="322388"/>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6" name="Freeform: Shape 12">
              <a:extLst>
                <a:ext uri="{FF2B5EF4-FFF2-40B4-BE49-F238E27FC236}">
                  <a16:creationId xmlns:a16="http://schemas.microsoft.com/office/drawing/2014/main" id="{950637BD-FF88-482B-B8E9-2B49D8062029}"/>
                </a:ext>
              </a:extLst>
            </p:cNvPr>
            <p:cNvSpPr/>
            <p:nvPr/>
          </p:nvSpPr>
          <p:spPr>
            <a:xfrm>
              <a:off x="6824040" y="4317054"/>
              <a:ext cx="288300" cy="335168"/>
            </a:xfrm>
            <a:custGeom>
              <a:avLst/>
              <a:gdLst>
                <a:gd name="connsiteX0" fmla="*/ 288301 w 288300"/>
                <a:gd name="connsiteY0" fmla="*/ 264668 h 335168"/>
                <a:gd name="connsiteX1" fmla="*/ 177349 w 288300"/>
                <a:gd name="connsiteY1" fmla="*/ 330835 h 335168"/>
                <a:gd name="connsiteX2" fmla="*/ 138443 w 288300"/>
                <a:gd name="connsiteY2" fmla="*/ 320980 h 335168"/>
                <a:gd name="connsiteX3" fmla="*/ 4436 w 288300"/>
                <a:gd name="connsiteY3" fmla="*/ 104178 h 335168"/>
                <a:gd name="connsiteX4" fmla="*/ 14523 w 288300"/>
                <a:gd name="connsiteY4" fmla="*/ 66167 h 335168"/>
                <a:gd name="connsiteX5" fmla="*/ 125475 w 288300"/>
                <a:gd name="connsiteY5" fmla="*/ 0 h 335168"/>
                <a:gd name="connsiteX6" fmla="*/ 288301 w 288300"/>
                <a:gd name="connsiteY6" fmla="*/ 264668 h 33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00" h="335168">
                  <a:moveTo>
                    <a:pt x="288301" y="264668"/>
                  </a:moveTo>
                  <a:lnTo>
                    <a:pt x="177349" y="330835"/>
                  </a:lnTo>
                  <a:cubicBezTo>
                    <a:pt x="164380" y="339281"/>
                    <a:pt x="145648" y="335058"/>
                    <a:pt x="138443" y="320980"/>
                  </a:cubicBezTo>
                  <a:lnTo>
                    <a:pt x="4436" y="104178"/>
                  </a:lnTo>
                  <a:cubicBezTo>
                    <a:pt x="-4210" y="91507"/>
                    <a:pt x="113" y="73206"/>
                    <a:pt x="14523" y="66167"/>
                  </a:cubicBezTo>
                  <a:lnTo>
                    <a:pt x="125475" y="0"/>
                  </a:lnTo>
                  <a:lnTo>
                    <a:pt x="288301" y="264668"/>
                  </a:lnTo>
                  <a:close/>
                </a:path>
              </a:pathLst>
            </a:custGeom>
            <a:solidFill>
              <a:srgbClr val="000000"/>
            </a:solidFill>
            <a:ln w="14387" cap="flat">
              <a:noFill/>
              <a:prstDash val="solid"/>
              <a:miter/>
            </a:ln>
          </p:spPr>
          <p:txBody>
            <a:bodyPr rtlCol="0" anchor="ctr"/>
            <a:lstStyle/>
            <a:p>
              <a:endParaRPr lang="en-US">
                <a:latin typeface="+mj-lt"/>
              </a:endParaRPr>
            </a:p>
          </p:txBody>
        </p:sp>
        <p:sp>
          <p:nvSpPr>
            <p:cNvPr id="47" name="Freeform: Shape 13">
              <a:extLst>
                <a:ext uri="{FF2B5EF4-FFF2-40B4-BE49-F238E27FC236}">
                  <a16:creationId xmlns:a16="http://schemas.microsoft.com/office/drawing/2014/main" id="{9B77B44E-9C0B-465D-B458-E2F9143D2632}"/>
                </a:ext>
              </a:extLst>
            </p:cNvPr>
            <p:cNvSpPr/>
            <p:nvPr/>
          </p:nvSpPr>
          <p:spPr>
            <a:xfrm>
              <a:off x="6323996" y="4430877"/>
              <a:ext cx="609668" cy="331044"/>
            </a:xfrm>
            <a:custGeom>
              <a:avLst/>
              <a:gdLst>
                <a:gd name="connsiteX0" fmla="*/ 487189 w 609668"/>
                <a:gd name="connsiteY0" fmla="*/ 18511 h 331044"/>
                <a:gd name="connsiteX1" fmla="*/ 184592 w 609668"/>
                <a:gd name="connsiteY1" fmla="*/ 1618 h 331044"/>
                <a:gd name="connsiteX2" fmla="*/ 177387 w 609668"/>
                <a:gd name="connsiteY2" fmla="*/ 210 h 331044"/>
                <a:gd name="connsiteX3" fmla="*/ 128395 w 609668"/>
                <a:gd name="connsiteY3" fmla="*/ 18511 h 331044"/>
                <a:gd name="connsiteX4" fmla="*/ 14561 w 609668"/>
                <a:gd name="connsiteY4" fmla="*/ 145214 h 331044"/>
                <a:gd name="connsiteX5" fmla="*/ 20325 w 609668"/>
                <a:gd name="connsiteY5" fmla="*/ 224051 h 331044"/>
                <a:gd name="connsiteX6" fmla="*/ 63553 w 609668"/>
                <a:gd name="connsiteY6" fmla="*/ 238129 h 331044"/>
                <a:gd name="connsiteX7" fmla="*/ 102458 w 609668"/>
                <a:gd name="connsiteY7" fmla="*/ 218420 h 331044"/>
                <a:gd name="connsiteX8" fmla="*/ 220615 w 609668"/>
                <a:gd name="connsiteY8" fmla="*/ 86086 h 331044"/>
                <a:gd name="connsiteX9" fmla="*/ 490071 w 609668"/>
                <a:gd name="connsiteY9" fmla="*/ 312743 h 331044"/>
                <a:gd name="connsiteX10" fmla="*/ 490071 w 609668"/>
                <a:gd name="connsiteY10" fmla="*/ 312743 h 331044"/>
                <a:gd name="connsiteX11" fmla="*/ 490071 w 609668"/>
                <a:gd name="connsiteY11" fmla="*/ 312743 h 331044"/>
                <a:gd name="connsiteX12" fmla="*/ 505921 w 609668"/>
                <a:gd name="connsiteY12" fmla="*/ 331044 h 331044"/>
                <a:gd name="connsiteX13" fmla="*/ 609669 w 609668"/>
                <a:gd name="connsiteY13" fmla="*/ 214196 h 331044"/>
                <a:gd name="connsiteX14" fmla="*/ 487189 w 609668"/>
                <a:gd name="connsiteY14" fmla="*/ 18511 h 3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668" h="331044">
                  <a:moveTo>
                    <a:pt x="487189" y="18511"/>
                  </a:moveTo>
                  <a:cubicBezTo>
                    <a:pt x="367591" y="60745"/>
                    <a:pt x="281135" y="19919"/>
                    <a:pt x="184592" y="1618"/>
                  </a:cubicBezTo>
                  <a:cubicBezTo>
                    <a:pt x="183151" y="1618"/>
                    <a:pt x="177387" y="210"/>
                    <a:pt x="177387" y="210"/>
                  </a:cubicBezTo>
                  <a:cubicBezTo>
                    <a:pt x="160096" y="-1198"/>
                    <a:pt x="141364" y="4433"/>
                    <a:pt x="128395" y="18511"/>
                  </a:cubicBezTo>
                  <a:lnTo>
                    <a:pt x="14561" y="145214"/>
                  </a:lnTo>
                  <a:cubicBezTo>
                    <a:pt x="-7053" y="169147"/>
                    <a:pt x="-4171" y="204342"/>
                    <a:pt x="20325" y="224051"/>
                  </a:cubicBezTo>
                  <a:cubicBezTo>
                    <a:pt x="33293" y="233906"/>
                    <a:pt x="47703" y="239537"/>
                    <a:pt x="63553" y="238129"/>
                  </a:cubicBezTo>
                  <a:cubicBezTo>
                    <a:pt x="77962" y="236721"/>
                    <a:pt x="92372" y="231090"/>
                    <a:pt x="102458" y="218420"/>
                  </a:cubicBezTo>
                  <a:cubicBezTo>
                    <a:pt x="102458" y="218420"/>
                    <a:pt x="220615" y="86086"/>
                    <a:pt x="220615" y="86086"/>
                  </a:cubicBezTo>
                  <a:lnTo>
                    <a:pt x="490071" y="312743"/>
                  </a:lnTo>
                  <a:lnTo>
                    <a:pt x="490071" y="312743"/>
                  </a:lnTo>
                  <a:lnTo>
                    <a:pt x="490071" y="312743"/>
                  </a:lnTo>
                  <a:cubicBezTo>
                    <a:pt x="497275" y="319782"/>
                    <a:pt x="500157" y="322597"/>
                    <a:pt x="505921" y="331044"/>
                  </a:cubicBezTo>
                  <a:lnTo>
                    <a:pt x="609669" y="214196"/>
                  </a:lnTo>
                  <a:lnTo>
                    <a:pt x="487189" y="18511"/>
                  </a:lnTo>
                  <a:close/>
                </a:path>
              </a:pathLst>
            </a:custGeom>
            <a:solidFill>
              <a:srgbClr val="000000"/>
            </a:solidFill>
            <a:ln w="14387" cap="flat">
              <a:noFill/>
              <a:prstDash val="solid"/>
              <a:miter/>
            </a:ln>
          </p:spPr>
          <p:txBody>
            <a:bodyPr rtlCol="0" anchor="ctr"/>
            <a:lstStyle/>
            <a:p>
              <a:endParaRPr lang="en-US">
                <a:latin typeface="+mj-lt"/>
              </a:endParaRPr>
            </a:p>
          </p:txBody>
        </p:sp>
      </p:grpSp>
      <p:pic>
        <p:nvPicPr>
          <p:cNvPr id="16" name="Google Shape;105;p1" descr="Image result for icon meeting"/>
          <p:cNvPicPr preferRelativeResize="0"/>
          <p:nvPr/>
        </p:nvPicPr>
        <p:blipFill rotWithShape="1">
          <a:blip r:embed="rId8">
            <a:alphaModFix/>
          </a:blip>
          <a:srcRect/>
          <a:stretch/>
        </p:blipFill>
        <p:spPr>
          <a:xfrm>
            <a:off x="6750508" y="3001925"/>
            <a:ext cx="1202588" cy="1445382"/>
          </a:xfrm>
          <a:prstGeom prst="rect">
            <a:avLst/>
          </a:prstGeom>
          <a:noFill/>
          <a:ln>
            <a:noFill/>
          </a:ln>
        </p:spPr>
      </p:pic>
      <p:sp>
        <p:nvSpPr>
          <p:cNvPr id="49" name="Google Shape;94;p1"/>
          <p:cNvSpPr/>
          <p:nvPr/>
        </p:nvSpPr>
        <p:spPr>
          <a:xfrm>
            <a:off x="2570834" y="6080601"/>
            <a:ext cx="207359" cy="349654"/>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cxnSp>
        <p:nvCxnSpPr>
          <p:cNvPr id="52" name="Elbow Connector 51"/>
          <p:cNvCxnSpPr>
            <a:stCxn id="13" idx="2"/>
            <a:endCxn id="33" idx="3"/>
          </p:cNvCxnSpPr>
          <p:nvPr/>
        </p:nvCxnSpPr>
        <p:spPr>
          <a:xfrm rot="5400000">
            <a:off x="7096147" y="7491639"/>
            <a:ext cx="1623670" cy="1852324"/>
          </a:xfrm>
          <a:prstGeom prst="bentConnector2">
            <a:avLst/>
          </a:prstGeom>
          <a:ln w="762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51068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990600" y="228600"/>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Next Steps</a:t>
            </a:r>
          </a:p>
        </p:txBody>
      </p:sp>
      <p:sp>
        <p:nvSpPr>
          <p:cNvPr id="2" name="TextBox 1">
            <a:extLst>
              <a:ext uri="{FF2B5EF4-FFF2-40B4-BE49-F238E27FC236}">
                <a16:creationId xmlns:a16="http://schemas.microsoft.com/office/drawing/2014/main" id="{6A449741-5C77-469E-B036-2E6EA14FDF2B}"/>
              </a:ext>
            </a:extLst>
          </p:cNvPr>
          <p:cNvSpPr txBox="1"/>
          <p:nvPr/>
        </p:nvSpPr>
        <p:spPr>
          <a:xfrm>
            <a:off x="614596" y="1207830"/>
            <a:ext cx="14168203" cy="7478970"/>
          </a:xfrm>
          <a:prstGeom prst="rect">
            <a:avLst/>
          </a:prstGeom>
          <a:noFill/>
        </p:spPr>
        <p:txBody>
          <a:bodyPr wrap="square" rtlCol="0">
            <a:spAutoFit/>
          </a:bodyPr>
          <a:lstStyle/>
          <a:p>
            <a:pPr marL="571500" indent="-571500">
              <a:buFont typeface="Arial" panose="020B0604020202020204" pitchFamily="34" charset="0"/>
              <a:buChar char="•"/>
            </a:pPr>
            <a:r>
              <a:rPr lang="en-US" sz="2800" dirty="0" smtClean="0"/>
              <a:t>Relocation staff</a:t>
            </a:r>
            <a:r>
              <a:rPr lang="en-US" sz="2800" dirty="0" smtClean="0"/>
              <a:t> is starting </a:t>
            </a:r>
            <a:r>
              <a:rPr lang="en-US" sz="2800" dirty="0"/>
              <a:t>to </a:t>
            </a:r>
            <a:r>
              <a:rPr lang="en-US" sz="2800" dirty="0" smtClean="0"/>
              <a:t>reach out to all </a:t>
            </a:r>
            <a:r>
              <a:rPr lang="en-US" sz="2800" dirty="0" smtClean="0"/>
              <a:t>MCH Phase Two families to </a:t>
            </a:r>
            <a:r>
              <a:rPr lang="en-US" sz="2800" dirty="0"/>
              <a:t>collect </a:t>
            </a:r>
            <a:r>
              <a:rPr lang="en-US" sz="2800" dirty="0" smtClean="0"/>
              <a:t>conduct relocation survey and </a:t>
            </a:r>
            <a:r>
              <a:rPr lang="en-US" sz="2800" dirty="0"/>
              <a:t>prepare families for </a:t>
            </a:r>
            <a:r>
              <a:rPr lang="en-US" sz="2800" dirty="0" smtClean="0"/>
              <a:t>relocation</a:t>
            </a:r>
            <a:endParaRPr lang="en-US" sz="2800" dirty="0"/>
          </a:p>
          <a:p>
            <a:endParaRPr lang="en-US" sz="2800" dirty="0"/>
          </a:p>
          <a:p>
            <a:pPr marL="571500" indent="-571500">
              <a:buFont typeface="Arial" panose="020B0604020202020204" pitchFamily="34" charset="0"/>
              <a:buChar char="•"/>
            </a:pPr>
            <a:r>
              <a:rPr lang="en-US" sz="2800" dirty="0"/>
              <a:t>Deadline to add new household members to lease </a:t>
            </a:r>
            <a:r>
              <a:rPr lang="en-US" sz="2800" dirty="0" smtClean="0"/>
              <a:t>by </a:t>
            </a:r>
            <a:r>
              <a:rPr lang="en-US" sz="2800" b="1" dirty="0" smtClean="0"/>
              <a:t>April </a:t>
            </a:r>
            <a:r>
              <a:rPr lang="en-US" sz="2800" b="1" dirty="0"/>
              <a:t>30, 2025. </a:t>
            </a:r>
          </a:p>
          <a:p>
            <a:endParaRPr lang="en-US" sz="2800" b="1" dirty="0"/>
          </a:p>
          <a:p>
            <a:pPr marL="571500" indent="-571500">
              <a:buFont typeface="Arial" panose="020B0604020202020204" pitchFamily="34" charset="0"/>
              <a:buChar char="•"/>
            </a:pPr>
            <a:r>
              <a:rPr lang="en-US" sz="2800" dirty="0"/>
              <a:t>Starting in April/May appointment letters from TCB Management and BHA will be mailed to MCH </a:t>
            </a:r>
            <a:r>
              <a:rPr lang="en-US" sz="2800" dirty="0" smtClean="0"/>
              <a:t>families</a:t>
            </a:r>
          </a:p>
          <a:p>
            <a:endParaRPr lang="en-US" sz="2800" dirty="0"/>
          </a:p>
          <a:p>
            <a:pPr marL="571500" indent="-571500">
              <a:buFont typeface="Arial" panose="020B0604020202020204" pitchFamily="34" charset="0"/>
              <a:buChar char="•"/>
            </a:pPr>
            <a:r>
              <a:rPr lang="en-US" sz="2800" dirty="0"/>
              <a:t>Attend scheduled appointment with TCB and </a:t>
            </a:r>
            <a:r>
              <a:rPr lang="en-US" sz="2800" dirty="0" smtClean="0"/>
              <a:t>Relocation </a:t>
            </a:r>
            <a:r>
              <a:rPr lang="en-US" sz="2800" dirty="0"/>
              <a:t>staff</a:t>
            </a:r>
          </a:p>
          <a:p>
            <a:endParaRPr lang="en-US" sz="2800" dirty="0"/>
          </a:p>
          <a:p>
            <a:pPr marL="571500" indent="-571500">
              <a:buFont typeface="Arial" panose="020B0604020202020204" pitchFamily="34" charset="0"/>
              <a:buChar char="•"/>
            </a:pPr>
            <a:r>
              <a:rPr lang="en-US" sz="2800" dirty="0"/>
              <a:t>Bring required screening documents for all household members </a:t>
            </a:r>
          </a:p>
          <a:p>
            <a:endParaRPr lang="en-US" sz="2800" dirty="0"/>
          </a:p>
          <a:p>
            <a:pPr marL="571500" indent="-571500">
              <a:buFont typeface="Arial" panose="020B0604020202020204" pitchFamily="34" charset="0"/>
              <a:buChar char="•"/>
            </a:pPr>
            <a:r>
              <a:rPr lang="en-US" sz="2800" dirty="0"/>
              <a:t>Communicate regularly with TCB and </a:t>
            </a:r>
            <a:r>
              <a:rPr lang="en-US" sz="2800" dirty="0" smtClean="0"/>
              <a:t>Relocation </a:t>
            </a:r>
            <a:r>
              <a:rPr lang="en-US" sz="2800" dirty="0"/>
              <a:t>staff throughout the </a:t>
            </a:r>
            <a:r>
              <a:rPr lang="en-US" sz="2800" dirty="0" smtClean="0"/>
              <a:t>lease up process</a:t>
            </a:r>
            <a:endParaRPr lang="en-US" sz="2800" dirty="0"/>
          </a:p>
          <a:p>
            <a:endParaRPr lang="en-US" sz="2800" dirty="0"/>
          </a:p>
          <a:p>
            <a:pPr marL="571500" indent="-571500">
              <a:buFont typeface="Arial" panose="020B0604020202020204" pitchFamily="34" charset="0"/>
              <a:buChar char="•"/>
            </a:pPr>
            <a:r>
              <a:rPr lang="en-US" sz="2800" dirty="0"/>
              <a:t>Units ready for viewing in summer 2025</a:t>
            </a:r>
          </a:p>
          <a:p>
            <a:endParaRPr lang="en-US" sz="3200" dirty="0"/>
          </a:p>
          <a:p>
            <a:pPr marL="571500" indent="-571500">
              <a:buFont typeface="Arial" panose="020B0604020202020204" pitchFamily="34" charset="0"/>
              <a:buChar char="•"/>
            </a:pPr>
            <a:r>
              <a:rPr lang="en-US" sz="2800" dirty="0"/>
              <a:t>Building will be ready for occupancy </a:t>
            </a:r>
            <a:r>
              <a:rPr lang="en-US" sz="2800" dirty="0" smtClean="0"/>
              <a:t>mid June 2025 </a:t>
            </a:r>
            <a:endParaRPr lang="en-US" sz="2800" dirty="0"/>
          </a:p>
        </p:txBody>
      </p:sp>
    </p:spTree>
    <p:extLst>
      <p:ext uri="{BB962C8B-B14F-4D97-AF65-F5344CB8AC3E}">
        <p14:creationId xmlns:p14="http://schemas.microsoft.com/office/powerpoint/2010/main" val="2508499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544799" cy="1005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0850AE-D997-2FC1-1754-ED5E8B22C5F1}"/>
              </a:ext>
            </a:extLst>
          </p:cNvPr>
          <p:cNvSpPr>
            <a:spLocks noGrp="1"/>
          </p:cNvSpPr>
          <p:nvPr>
            <p:ph type="title"/>
          </p:nvPr>
        </p:nvSpPr>
        <p:spPr>
          <a:xfrm>
            <a:off x="804442" y="938784"/>
            <a:ext cx="7556333" cy="2145792"/>
          </a:xfrm>
        </p:spPr>
        <p:txBody>
          <a:bodyPr anchor="b">
            <a:normAutofit/>
          </a:bodyPr>
          <a:lstStyle/>
          <a:p>
            <a:pPr>
              <a:lnSpc>
                <a:spcPct val="90000"/>
              </a:lnSpc>
            </a:pPr>
            <a:r>
              <a:rPr lang="en-US" sz="7400" dirty="0"/>
              <a:t>WHAT TO EXPECT AFTER MOVE-IN</a:t>
            </a:r>
          </a:p>
        </p:txBody>
      </p:sp>
      <p:sp>
        <p:nvSpPr>
          <p:cNvPr id="2071" name="sketch line">
            <a:extLst>
              <a:ext uri="{FF2B5EF4-FFF2-40B4-BE49-F238E27FC236}">
                <a16:creationId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179" y="3480206"/>
            <a:ext cx="4150246" cy="26822"/>
          </a:xfrm>
          <a:custGeom>
            <a:avLst/>
            <a:gdLst>
              <a:gd name="connsiteX0" fmla="*/ 0 w 4150246"/>
              <a:gd name="connsiteY0" fmla="*/ 0 h 26822"/>
              <a:gd name="connsiteX1" fmla="*/ 774713 w 4150246"/>
              <a:gd name="connsiteY1" fmla="*/ 0 h 26822"/>
              <a:gd name="connsiteX2" fmla="*/ 1507923 w 4150246"/>
              <a:gd name="connsiteY2" fmla="*/ 0 h 26822"/>
              <a:gd name="connsiteX3" fmla="*/ 2241133 w 4150246"/>
              <a:gd name="connsiteY3" fmla="*/ 0 h 26822"/>
              <a:gd name="connsiteX4" fmla="*/ 2808333 w 4150246"/>
              <a:gd name="connsiteY4" fmla="*/ 0 h 26822"/>
              <a:gd name="connsiteX5" fmla="*/ 3417036 w 4150246"/>
              <a:gd name="connsiteY5" fmla="*/ 0 h 26822"/>
              <a:gd name="connsiteX6" fmla="*/ 4150246 w 4150246"/>
              <a:gd name="connsiteY6" fmla="*/ 0 h 26822"/>
              <a:gd name="connsiteX7" fmla="*/ 4150246 w 4150246"/>
              <a:gd name="connsiteY7" fmla="*/ 26822 h 26822"/>
              <a:gd name="connsiteX8" fmla="*/ 3458538 w 4150246"/>
              <a:gd name="connsiteY8" fmla="*/ 26822 h 26822"/>
              <a:gd name="connsiteX9" fmla="*/ 2891338 w 4150246"/>
              <a:gd name="connsiteY9" fmla="*/ 26822 h 26822"/>
              <a:gd name="connsiteX10" fmla="*/ 2324138 w 4150246"/>
              <a:gd name="connsiteY10" fmla="*/ 26822 h 26822"/>
              <a:gd name="connsiteX11" fmla="*/ 1590928 w 4150246"/>
              <a:gd name="connsiteY11" fmla="*/ 26822 h 26822"/>
              <a:gd name="connsiteX12" fmla="*/ 982225 w 4150246"/>
              <a:gd name="connsiteY12" fmla="*/ 26822 h 26822"/>
              <a:gd name="connsiteX13" fmla="*/ 0 w 4150246"/>
              <a:gd name="connsiteY13" fmla="*/ 26822 h 26822"/>
              <a:gd name="connsiteX14" fmla="*/ 0 w 4150246"/>
              <a:gd name="connsiteY14" fmla="*/ 0 h 26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50246" h="26822" fill="none" extrusionOk="0">
                <a:moveTo>
                  <a:pt x="0" y="0"/>
                </a:moveTo>
                <a:cubicBezTo>
                  <a:pt x="204872" y="-26027"/>
                  <a:pt x="400850" y="-7869"/>
                  <a:pt x="774713" y="0"/>
                </a:cubicBezTo>
                <a:cubicBezTo>
                  <a:pt x="1148576" y="7869"/>
                  <a:pt x="1252438" y="28281"/>
                  <a:pt x="1507923" y="0"/>
                </a:cubicBezTo>
                <a:cubicBezTo>
                  <a:pt x="1763408" y="-28281"/>
                  <a:pt x="1908766" y="3426"/>
                  <a:pt x="2241133" y="0"/>
                </a:cubicBezTo>
                <a:cubicBezTo>
                  <a:pt x="2573500" y="-3426"/>
                  <a:pt x="2625636" y="4633"/>
                  <a:pt x="2808333" y="0"/>
                </a:cubicBezTo>
                <a:cubicBezTo>
                  <a:pt x="2991030" y="-4633"/>
                  <a:pt x="3289622" y="2802"/>
                  <a:pt x="3417036" y="0"/>
                </a:cubicBezTo>
                <a:cubicBezTo>
                  <a:pt x="3544450" y="-2802"/>
                  <a:pt x="3900681" y="13786"/>
                  <a:pt x="4150246" y="0"/>
                </a:cubicBezTo>
                <a:cubicBezTo>
                  <a:pt x="4149452" y="11517"/>
                  <a:pt x="4151453" y="13780"/>
                  <a:pt x="4150246" y="26822"/>
                </a:cubicBezTo>
                <a:cubicBezTo>
                  <a:pt x="3835025" y="31434"/>
                  <a:pt x="3676769" y="1833"/>
                  <a:pt x="3458538" y="26822"/>
                </a:cubicBezTo>
                <a:cubicBezTo>
                  <a:pt x="3240307" y="51811"/>
                  <a:pt x="3164616" y="533"/>
                  <a:pt x="2891338" y="26822"/>
                </a:cubicBezTo>
                <a:cubicBezTo>
                  <a:pt x="2618060" y="53111"/>
                  <a:pt x="2464945" y="51335"/>
                  <a:pt x="2324138" y="26822"/>
                </a:cubicBezTo>
                <a:cubicBezTo>
                  <a:pt x="2183331" y="2309"/>
                  <a:pt x="1857712" y="31437"/>
                  <a:pt x="1590928" y="26822"/>
                </a:cubicBezTo>
                <a:cubicBezTo>
                  <a:pt x="1324144" y="22208"/>
                  <a:pt x="1125861" y="-370"/>
                  <a:pt x="982225" y="26822"/>
                </a:cubicBezTo>
                <a:cubicBezTo>
                  <a:pt x="838589" y="54014"/>
                  <a:pt x="462201" y="56627"/>
                  <a:pt x="0" y="26822"/>
                </a:cubicBezTo>
                <a:cubicBezTo>
                  <a:pt x="115" y="15299"/>
                  <a:pt x="673" y="9774"/>
                  <a:pt x="0" y="0"/>
                </a:cubicBezTo>
                <a:close/>
              </a:path>
              <a:path w="4150246" h="26822" stroke="0" extrusionOk="0">
                <a:moveTo>
                  <a:pt x="0" y="0"/>
                </a:moveTo>
                <a:cubicBezTo>
                  <a:pt x="258936" y="10425"/>
                  <a:pt x="432615" y="25189"/>
                  <a:pt x="650205" y="0"/>
                </a:cubicBezTo>
                <a:cubicBezTo>
                  <a:pt x="867796" y="-25189"/>
                  <a:pt x="1068938" y="-12511"/>
                  <a:pt x="1217405" y="0"/>
                </a:cubicBezTo>
                <a:cubicBezTo>
                  <a:pt x="1365872" y="12511"/>
                  <a:pt x="1635630" y="-25623"/>
                  <a:pt x="1992118" y="0"/>
                </a:cubicBezTo>
                <a:cubicBezTo>
                  <a:pt x="2348606" y="25623"/>
                  <a:pt x="2340222" y="-6059"/>
                  <a:pt x="2642323" y="0"/>
                </a:cubicBezTo>
                <a:cubicBezTo>
                  <a:pt x="2944425" y="6059"/>
                  <a:pt x="2997696" y="13923"/>
                  <a:pt x="3292528" y="0"/>
                </a:cubicBezTo>
                <a:cubicBezTo>
                  <a:pt x="3587361" y="-13923"/>
                  <a:pt x="3928673" y="34999"/>
                  <a:pt x="4150246" y="0"/>
                </a:cubicBezTo>
                <a:cubicBezTo>
                  <a:pt x="4149592" y="7677"/>
                  <a:pt x="4150635" y="20843"/>
                  <a:pt x="4150246" y="26822"/>
                </a:cubicBezTo>
                <a:cubicBezTo>
                  <a:pt x="4000721" y="6137"/>
                  <a:pt x="3691837" y="-401"/>
                  <a:pt x="3458538" y="26822"/>
                </a:cubicBezTo>
                <a:cubicBezTo>
                  <a:pt x="3225239" y="54045"/>
                  <a:pt x="3094513" y="-765"/>
                  <a:pt x="2891338" y="26822"/>
                </a:cubicBezTo>
                <a:cubicBezTo>
                  <a:pt x="2688163" y="54409"/>
                  <a:pt x="2349450" y="1223"/>
                  <a:pt x="2199630" y="26822"/>
                </a:cubicBezTo>
                <a:cubicBezTo>
                  <a:pt x="2049810" y="52421"/>
                  <a:pt x="1778402" y="49422"/>
                  <a:pt x="1507923" y="26822"/>
                </a:cubicBezTo>
                <a:cubicBezTo>
                  <a:pt x="1237444" y="4222"/>
                  <a:pt x="1100470" y="50166"/>
                  <a:pt x="857718" y="26822"/>
                </a:cubicBezTo>
                <a:cubicBezTo>
                  <a:pt x="614966" y="3478"/>
                  <a:pt x="420646" y="10363"/>
                  <a:pt x="0" y="26822"/>
                </a:cubicBezTo>
                <a:cubicBezTo>
                  <a:pt x="1110" y="16894"/>
                  <a:pt x="-166" y="9298"/>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B3EF21-2F57-DF9C-FC09-0E022AB193DD}"/>
              </a:ext>
            </a:extLst>
          </p:cNvPr>
          <p:cNvSpPr>
            <a:spLocks noGrp="1"/>
          </p:cNvSpPr>
          <p:nvPr>
            <p:ph sz="half" idx="2"/>
          </p:nvPr>
        </p:nvSpPr>
        <p:spPr>
          <a:xfrm>
            <a:off x="804442" y="3902659"/>
            <a:ext cx="14130758" cy="5824119"/>
          </a:xfrm>
        </p:spPr>
        <p:txBody>
          <a:bodyPr anchor="t">
            <a:normAutofit/>
          </a:bodyPr>
          <a:lstStyle/>
          <a:p>
            <a:pPr marL="457200" indent="-457200">
              <a:lnSpc>
                <a:spcPct val="90000"/>
              </a:lnSpc>
              <a:spcAft>
                <a:spcPts val="600"/>
              </a:spcAft>
              <a:buFont typeface="Arial" panose="020B0604020202020204" pitchFamily="34" charset="0"/>
              <a:buChar char="•"/>
            </a:pPr>
            <a:r>
              <a:rPr lang="en-US" sz="3000" dirty="0"/>
              <a:t>Going forward you will have to complete two annual recertifications. One will TCB Management for the tax credit program, and one with the Boston Housing Authority for the Section 8 program.</a:t>
            </a:r>
          </a:p>
          <a:p>
            <a:pPr>
              <a:lnSpc>
                <a:spcPct val="90000"/>
              </a:lnSpc>
              <a:spcAft>
                <a:spcPts val="600"/>
              </a:spcAft>
            </a:pPr>
            <a:endParaRPr lang="en-US" sz="3000" dirty="0"/>
          </a:p>
          <a:p>
            <a:pPr marL="457200" indent="-457200">
              <a:lnSpc>
                <a:spcPct val="90000"/>
              </a:lnSpc>
              <a:spcAft>
                <a:spcPts val="600"/>
              </a:spcAft>
              <a:buFont typeface="Arial" panose="020B0604020202020204" pitchFamily="34" charset="0"/>
              <a:buChar char="•"/>
            </a:pPr>
            <a:r>
              <a:rPr lang="en-US" sz="3000" dirty="0"/>
              <a:t>You will be assigned a BHA Housing Specialist who process your annual recertification and can assist you will the following:</a:t>
            </a:r>
          </a:p>
          <a:p>
            <a:pPr marL="1828800" lvl="3" indent="-457200">
              <a:lnSpc>
                <a:spcPct val="90000"/>
              </a:lnSpc>
              <a:spcAft>
                <a:spcPts val="600"/>
              </a:spcAft>
              <a:buFont typeface="Wingdings" panose="05000000000000000000" pitchFamily="2" charset="2"/>
              <a:buChar char="Ø"/>
            </a:pPr>
            <a:r>
              <a:rPr lang="en-US" sz="3000" dirty="0"/>
              <a:t>Rent Adjustments</a:t>
            </a:r>
          </a:p>
          <a:p>
            <a:pPr marL="1828800" lvl="3" indent="-457200">
              <a:lnSpc>
                <a:spcPct val="90000"/>
              </a:lnSpc>
              <a:spcAft>
                <a:spcPts val="600"/>
              </a:spcAft>
              <a:buFont typeface="Wingdings" panose="05000000000000000000" pitchFamily="2" charset="2"/>
              <a:buChar char="Ø"/>
            </a:pPr>
            <a:r>
              <a:rPr lang="en-US" sz="3000" dirty="0"/>
              <a:t>Addition To The Lease</a:t>
            </a:r>
          </a:p>
          <a:p>
            <a:pPr marL="1828800" lvl="3" indent="-457200">
              <a:lnSpc>
                <a:spcPct val="90000"/>
              </a:lnSpc>
              <a:spcAft>
                <a:spcPts val="600"/>
              </a:spcAft>
              <a:buFont typeface="Wingdings" panose="05000000000000000000" pitchFamily="2" charset="2"/>
              <a:buChar char="Ø"/>
            </a:pPr>
            <a:r>
              <a:rPr lang="en-US" sz="3000" dirty="0"/>
              <a:t>Reasonable Accommodation Requests</a:t>
            </a:r>
          </a:p>
          <a:p>
            <a:pPr marL="1828800" lvl="3" indent="-457200">
              <a:lnSpc>
                <a:spcPct val="90000"/>
              </a:lnSpc>
              <a:spcAft>
                <a:spcPts val="600"/>
              </a:spcAft>
              <a:buFont typeface="Wingdings" panose="05000000000000000000" pitchFamily="2" charset="2"/>
              <a:buChar char="Ø"/>
            </a:pPr>
            <a:endParaRPr lang="en-US" sz="3000" dirty="0"/>
          </a:p>
        </p:txBody>
      </p:sp>
    </p:spTree>
    <p:extLst>
      <p:ext uri="{BB962C8B-B14F-4D97-AF65-F5344CB8AC3E}">
        <p14:creationId xmlns:p14="http://schemas.microsoft.com/office/powerpoint/2010/main" val="3265377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733738-6F88-41BB-B7FB-98AE452AE996}"/>
              </a:ext>
            </a:extLst>
          </p:cNvPr>
          <p:cNvSpPr/>
          <p:nvPr/>
        </p:nvSpPr>
        <p:spPr>
          <a:xfrm>
            <a:off x="4547703" y="381000"/>
            <a:ext cx="6449394" cy="769441"/>
          </a:xfrm>
          <a:prstGeom prst="rect">
            <a:avLst/>
          </a:prstGeom>
        </p:spPr>
        <p:txBody>
          <a:bodyPr wrap="none">
            <a:spAutoFit/>
          </a:bodyPr>
          <a:lstStyle/>
          <a:p>
            <a:pPr lvl="0" algn="ctr">
              <a:buClr>
                <a:srgbClr val="000000"/>
              </a:buClr>
              <a:buSzPts val="4000"/>
            </a:pPr>
            <a:r>
              <a:rPr lang="en-US" sz="4400" b="1" dirty="0">
                <a:solidFill>
                  <a:schemeClr val="accent6"/>
                </a:solidFill>
                <a:ea typeface="Calibri"/>
                <a:cs typeface="Calibri"/>
                <a:sym typeface="Calibri"/>
              </a:rPr>
              <a:t>QUESTIONS &amp; DISCUSSION</a:t>
            </a:r>
            <a:endParaRPr lang="en-US" sz="4400" dirty="0">
              <a:solidFill>
                <a:schemeClr val="accent6"/>
              </a:solidFill>
              <a:latin typeface="Arial"/>
              <a:ea typeface="Arial"/>
              <a:cs typeface="Arial"/>
              <a:sym typeface="Arial"/>
            </a:endParaRPr>
          </a:p>
        </p:txBody>
      </p:sp>
      <p:pic>
        <p:nvPicPr>
          <p:cNvPr id="3" name="Picture 2" descr="A group of buildings with trees and a playground&#10;&#10;AI-generated content may be incorrect.">
            <a:extLst>
              <a:ext uri="{FF2B5EF4-FFF2-40B4-BE49-F238E27FC236}">
                <a16:creationId xmlns:a16="http://schemas.microsoft.com/office/drawing/2014/main" id="{CFF625B2-3058-B29B-5BED-78B8321BB929}"/>
              </a:ext>
            </a:extLst>
          </p:cNvPr>
          <p:cNvPicPr>
            <a:picLocks noChangeAspect="1"/>
          </p:cNvPicPr>
          <p:nvPr/>
        </p:nvPicPr>
        <p:blipFill>
          <a:blip r:embed="rId2">
            <a:extLst>
              <a:ext uri="{28A0092B-C50C-407E-A947-70E740481C1C}">
                <a14:useLocalDpi xmlns:a14="http://schemas.microsoft.com/office/drawing/2010/main" val="0"/>
              </a:ext>
            </a:extLst>
          </a:blip>
          <a:srcRect t="18037" b="7045"/>
          <a:stretch/>
        </p:blipFill>
        <p:spPr>
          <a:xfrm>
            <a:off x="-28632" y="2133599"/>
            <a:ext cx="15573432" cy="6430071"/>
          </a:xfrm>
          <a:prstGeom prst="rect">
            <a:avLst/>
          </a:prstGeom>
        </p:spPr>
      </p:pic>
    </p:spTree>
    <p:extLst>
      <p:ext uri="{BB962C8B-B14F-4D97-AF65-F5344CB8AC3E}">
        <p14:creationId xmlns:p14="http://schemas.microsoft.com/office/powerpoint/2010/main" val="2998734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9935</TotalTime>
  <Words>1523</Words>
  <Application>Microsoft Office PowerPoint</Application>
  <PresentationFormat>Custom</PresentationFormat>
  <Paragraphs>238</Paragraphs>
  <Slides>25</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Avenir</vt:lpstr>
      <vt:lpstr>Calibri</vt:lpstr>
      <vt:lpstr>Wingdings</vt:lpstr>
      <vt:lpstr>Office Theme</vt:lpstr>
      <vt:lpstr>PowerPoint Presentation</vt:lpstr>
      <vt:lpstr>PowerPoint Presentation</vt:lpstr>
      <vt:lpstr>PowerPoint Presentation</vt:lpstr>
      <vt:lpstr>Pre-redevelopment Site Plan</vt:lpstr>
      <vt:lpstr>Post-redevelopment Site Plan </vt:lpstr>
      <vt:lpstr>Master Plan Proposed Unit Mix</vt:lpstr>
      <vt:lpstr>Phase Two Relocation Overview and Schedule</vt:lpstr>
      <vt:lpstr>Phase Two Relocation Counseling Services</vt:lpstr>
      <vt:lpstr>Construction Progress</vt:lpstr>
      <vt:lpstr>View from Heath Street</vt:lpstr>
      <vt:lpstr>View from Southwest Corridor of 6 Lamartine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TO EXPECT AFTER MOVE-IN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Crean</dc:creator>
  <cp:lastModifiedBy>Tran, Amy</cp:lastModifiedBy>
  <cp:revision>146</cp:revision>
  <cp:lastPrinted>2025-03-03T21:01:09Z</cp:lastPrinted>
  <dcterms:created xsi:type="dcterms:W3CDTF">2020-11-04T19:20:19Z</dcterms:created>
  <dcterms:modified xsi:type="dcterms:W3CDTF">2025-03-10T20:20:47Z</dcterms:modified>
</cp:coreProperties>
</file>