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762000"/>
          </a:xfrm>
          <a:custGeom>
            <a:avLst/>
            <a:gdLst/>
            <a:ahLst/>
            <a:cxnLst/>
            <a:rect l="l" t="t" r="r" b="b"/>
            <a:pathLst>
              <a:path w="12192000" h="762000">
                <a:moveTo>
                  <a:pt x="0" y="762000"/>
                </a:moveTo>
                <a:lnTo>
                  <a:pt x="12192000" y="762000"/>
                </a:lnTo>
                <a:lnTo>
                  <a:pt x="12192000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5D5C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746759"/>
            <a:ext cx="12192000" cy="30480"/>
          </a:xfrm>
          <a:custGeom>
            <a:avLst/>
            <a:gdLst/>
            <a:ahLst/>
            <a:cxnLst/>
            <a:rect l="l" t="t" r="r" b="b"/>
            <a:pathLst>
              <a:path w="12192000" h="30479">
                <a:moveTo>
                  <a:pt x="0" y="30479"/>
                </a:moveTo>
                <a:lnTo>
                  <a:pt x="12192000" y="30479"/>
                </a:lnTo>
                <a:lnTo>
                  <a:pt x="1219200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FBB5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6072979" y="6265400"/>
            <a:ext cx="1123508" cy="2651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7505372" y="6331610"/>
            <a:ext cx="1645049" cy="2359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9657588" y="6243828"/>
            <a:ext cx="1110996" cy="4023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4320540" y="2186939"/>
            <a:ext cx="691896" cy="6720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10050780" y="2321051"/>
            <a:ext cx="769620" cy="4876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228600" y="838200"/>
            <a:ext cx="11049000" cy="58430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762000"/>
          </a:xfrm>
          <a:custGeom>
            <a:avLst/>
            <a:gdLst/>
            <a:ahLst/>
            <a:cxnLst/>
            <a:rect l="l" t="t" r="r" b="b"/>
            <a:pathLst>
              <a:path w="12192000" h="762000">
                <a:moveTo>
                  <a:pt x="0" y="762000"/>
                </a:moveTo>
                <a:lnTo>
                  <a:pt x="12192000" y="762000"/>
                </a:lnTo>
                <a:lnTo>
                  <a:pt x="12192000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5D5C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746759"/>
            <a:ext cx="12192000" cy="30480"/>
          </a:xfrm>
          <a:custGeom>
            <a:avLst/>
            <a:gdLst/>
            <a:ahLst/>
            <a:cxnLst/>
            <a:rect l="l" t="t" r="r" b="b"/>
            <a:pathLst>
              <a:path w="12192000" h="30479">
                <a:moveTo>
                  <a:pt x="0" y="30479"/>
                </a:moveTo>
                <a:lnTo>
                  <a:pt x="12192000" y="30479"/>
                </a:lnTo>
                <a:lnTo>
                  <a:pt x="1219200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FBB5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6072979" y="6265400"/>
            <a:ext cx="1123508" cy="2651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7505372" y="6331610"/>
            <a:ext cx="1645049" cy="2359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9657588" y="6243828"/>
            <a:ext cx="1110996" cy="4023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58337" y="1463166"/>
            <a:ext cx="5275325" cy="2482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58337" y="1463166"/>
            <a:ext cx="5275325" cy="2482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6" Type="http://schemas.openxmlformats.org/officeDocument/2006/relationships/image" Target="../media/image18.jpg"/><Relationship Id="rId7" Type="http://schemas.openxmlformats.org/officeDocument/2006/relationships/image" Target="../media/image19.jpg"/><Relationship Id="rId8" Type="http://schemas.openxmlformats.org/officeDocument/2006/relationships/image" Target="../media/image2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21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jp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image" Target="../media/image35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39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3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47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jpg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55.png"/><Relationship Id="rId4" Type="http://schemas.openxmlformats.org/officeDocument/2006/relationships/hyperlink" Target="mailto:info@haileyapartment.com" TargetMode="External"/><Relationship Id="rId5" Type="http://schemas.openxmlformats.org/officeDocument/2006/relationships/hyperlink" Target="http://haileyapartments.com/" TargetMode="Externa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Relationship Id="rId3" Type="http://schemas.openxmlformats.org/officeDocument/2006/relationships/image" Target="../media/image56.jpg"/><Relationship Id="rId4" Type="http://schemas.openxmlformats.org/officeDocument/2006/relationships/image" Target="../media/image57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75466" y="6334833"/>
            <a:ext cx="78105" cy="1568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20"/>
              </a:lnSpc>
            </a:pPr>
            <a:r>
              <a:rPr dirty="0" sz="1100"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04266" y="94234"/>
            <a:ext cx="6776720" cy="3043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</a:rPr>
              <a:t>Mildred C.</a:t>
            </a:r>
            <a:r>
              <a:rPr dirty="0" spc="-100">
                <a:solidFill>
                  <a:srgbClr val="FFFFFF"/>
                </a:solidFill>
              </a:rPr>
              <a:t> </a:t>
            </a:r>
            <a:r>
              <a:rPr dirty="0" spc="-5">
                <a:solidFill>
                  <a:srgbClr val="FFFFFF"/>
                </a:solidFill>
              </a:rPr>
              <a:t>Hailey  </a:t>
            </a:r>
            <a:r>
              <a:rPr dirty="0">
                <a:solidFill>
                  <a:srgbClr val="FFFFFF"/>
                </a:solidFill>
              </a:rPr>
              <a:t>Construction  Update</a:t>
            </a:r>
          </a:p>
        </p:txBody>
      </p:sp>
      <p:sp>
        <p:nvSpPr>
          <p:cNvPr id="5" name="object 5"/>
          <p:cNvSpPr/>
          <p:nvPr/>
        </p:nvSpPr>
        <p:spPr>
          <a:xfrm>
            <a:off x="0" y="5177028"/>
            <a:ext cx="12192000" cy="1680845"/>
          </a:xfrm>
          <a:custGeom>
            <a:avLst/>
            <a:gdLst/>
            <a:ahLst/>
            <a:cxnLst/>
            <a:rect l="l" t="t" r="r" b="b"/>
            <a:pathLst>
              <a:path w="12192000" h="1680845">
                <a:moveTo>
                  <a:pt x="0" y="1680464"/>
                </a:moveTo>
                <a:lnTo>
                  <a:pt x="12192000" y="1680464"/>
                </a:lnTo>
                <a:lnTo>
                  <a:pt x="12192000" y="0"/>
                </a:lnTo>
                <a:lnTo>
                  <a:pt x="0" y="0"/>
                </a:lnTo>
                <a:lnTo>
                  <a:pt x="0" y="16804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1876" y="5448300"/>
            <a:ext cx="3508248" cy="10759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294876" y="5390388"/>
            <a:ext cx="1677924" cy="11551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400" y="5719571"/>
            <a:ext cx="2746248" cy="6522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195" y="124155"/>
            <a:ext cx="325247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</a:rPr>
              <a:t>Meeting Ground</a:t>
            </a:r>
            <a:r>
              <a:rPr dirty="0" sz="2400" spc="-295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Rules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3200400" y="5867400"/>
            <a:ext cx="8897112" cy="8915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16635" y="1365250"/>
            <a:ext cx="7150734" cy="3649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902335" indent="-3435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6235" algn="l"/>
              </a:tabLst>
            </a:pPr>
            <a:r>
              <a:rPr dirty="0" sz="2400" spc="-5" b="1">
                <a:latin typeface="Calibri"/>
                <a:cs typeface="Calibri"/>
              </a:rPr>
              <a:t>This </a:t>
            </a:r>
            <a:r>
              <a:rPr dirty="0" sz="2400" b="1">
                <a:latin typeface="Calibri"/>
                <a:cs typeface="Calibri"/>
              </a:rPr>
              <a:t>is a </a:t>
            </a:r>
            <a:r>
              <a:rPr dirty="0" sz="2400" spc="-25" b="1">
                <a:latin typeface="Calibri"/>
                <a:cs typeface="Calibri"/>
              </a:rPr>
              <a:t>hybrid </a:t>
            </a:r>
            <a:r>
              <a:rPr dirty="0" sz="2400" b="1">
                <a:latin typeface="Calibri"/>
                <a:cs typeface="Calibri"/>
              </a:rPr>
              <a:t>meeting, </a:t>
            </a:r>
            <a:r>
              <a:rPr dirty="0" sz="2400" spc="-5" b="1">
                <a:latin typeface="Calibri"/>
                <a:cs typeface="Calibri"/>
              </a:rPr>
              <a:t>which </a:t>
            </a:r>
            <a:r>
              <a:rPr dirty="0" sz="2400" b="1">
                <a:latin typeface="Calibri"/>
                <a:cs typeface="Calibri"/>
              </a:rPr>
              <a:t>means </a:t>
            </a:r>
            <a:r>
              <a:rPr dirty="0" sz="2400" spc="-20" b="1">
                <a:latin typeface="Calibri"/>
                <a:cs typeface="Calibri"/>
              </a:rPr>
              <a:t>we</a:t>
            </a:r>
            <a:r>
              <a:rPr dirty="0" sz="2400" spc="-220" b="1">
                <a:latin typeface="Calibri"/>
                <a:cs typeface="Calibri"/>
              </a:rPr>
              <a:t> </a:t>
            </a:r>
            <a:r>
              <a:rPr dirty="0" sz="2400" spc="-25" b="1">
                <a:latin typeface="Calibri"/>
                <a:cs typeface="Calibri"/>
              </a:rPr>
              <a:t>have  attendees </a:t>
            </a:r>
            <a:r>
              <a:rPr dirty="0" sz="2400" b="1">
                <a:latin typeface="Calibri"/>
                <a:cs typeface="Calibri"/>
              </a:rPr>
              <a:t>on </a:t>
            </a:r>
            <a:r>
              <a:rPr dirty="0" sz="2400" spc="-20" b="1">
                <a:latin typeface="Calibri"/>
                <a:cs typeface="Calibri"/>
              </a:rPr>
              <a:t>Zoom </a:t>
            </a:r>
            <a:r>
              <a:rPr dirty="0" sz="2400" b="1">
                <a:latin typeface="Calibri"/>
                <a:cs typeface="Calibri"/>
              </a:rPr>
              <a:t>and in</a:t>
            </a:r>
            <a:r>
              <a:rPr dirty="0" sz="2400" spc="-10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person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23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4965" algn="l"/>
                <a:tab pos="356235" algn="l"/>
              </a:tabLst>
            </a:pPr>
            <a:r>
              <a:rPr dirty="0" sz="2400" spc="-20" b="1">
                <a:latin typeface="Calibri"/>
                <a:cs typeface="Calibri"/>
              </a:rPr>
              <a:t>Zoom chats </a:t>
            </a:r>
            <a:r>
              <a:rPr dirty="0" sz="2400" spc="-5" b="1">
                <a:latin typeface="Calibri"/>
                <a:cs typeface="Calibri"/>
              </a:rPr>
              <a:t>will </a:t>
            </a:r>
            <a:r>
              <a:rPr dirty="0" sz="2400" spc="-20" b="1">
                <a:latin typeface="Calibri"/>
                <a:cs typeface="Calibri"/>
              </a:rPr>
              <a:t>go directly to </a:t>
            </a:r>
            <a:r>
              <a:rPr dirty="0" sz="2400" spc="-5" b="1">
                <a:latin typeface="Calibri"/>
                <a:cs typeface="Calibri"/>
              </a:rPr>
              <a:t>the </a:t>
            </a:r>
            <a:r>
              <a:rPr dirty="0" sz="2400" spc="-20" b="1">
                <a:latin typeface="Calibri"/>
                <a:cs typeface="Calibri"/>
              </a:rPr>
              <a:t>Zoom</a:t>
            </a:r>
            <a:r>
              <a:rPr dirty="0" sz="2400" spc="-80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Host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3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6235" algn="l"/>
              </a:tabLst>
            </a:pPr>
            <a:r>
              <a:rPr dirty="0" sz="2400" spc="-25" b="1">
                <a:latin typeface="Calibri"/>
                <a:cs typeface="Calibri"/>
              </a:rPr>
              <a:t>Interpreters </a:t>
            </a:r>
            <a:r>
              <a:rPr dirty="0" sz="2400" spc="-5" b="1">
                <a:latin typeface="Calibri"/>
                <a:cs typeface="Calibri"/>
              </a:rPr>
              <a:t>in-person </a:t>
            </a:r>
            <a:r>
              <a:rPr dirty="0" sz="2400" b="1">
                <a:latin typeface="Calibri"/>
                <a:cs typeface="Calibri"/>
              </a:rPr>
              <a:t>and on</a:t>
            </a:r>
            <a:r>
              <a:rPr dirty="0" sz="2400" spc="-16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zoom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3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4965" algn="l"/>
                <a:tab pos="356235" algn="l"/>
              </a:tabLst>
            </a:pPr>
            <a:r>
              <a:rPr dirty="0" sz="2400" spc="-5" b="1">
                <a:latin typeface="Calibri"/>
                <a:cs typeface="Calibri"/>
              </a:rPr>
              <a:t>During </a:t>
            </a:r>
            <a:r>
              <a:rPr dirty="0" sz="2400" b="1">
                <a:latin typeface="Calibri"/>
                <a:cs typeface="Calibri"/>
              </a:rPr>
              <a:t>Q&amp;A, </a:t>
            </a:r>
            <a:r>
              <a:rPr dirty="0" sz="2400" spc="-5" b="1">
                <a:latin typeface="Calibri"/>
                <a:cs typeface="Calibri"/>
              </a:rPr>
              <a:t>please </a:t>
            </a:r>
            <a:r>
              <a:rPr dirty="0" sz="2400" b="1">
                <a:latin typeface="Calibri"/>
                <a:cs typeface="Calibri"/>
              </a:rPr>
              <a:t>use </a:t>
            </a:r>
            <a:r>
              <a:rPr dirty="0" sz="2400" spc="-5" b="1">
                <a:latin typeface="Calibri"/>
                <a:cs typeface="Calibri"/>
              </a:rPr>
              <a:t>the </a:t>
            </a:r>
            <a:r>
              <a:rPr dirty="0" sz="2400" spc="-20" b="1">
                <a:latin typeface="Calibri"/>
                <a:cs typeface="Calibri"/>
              </a:rPr>
              <a:t>“raise </a:t>
            </a:r>
            <a:r>
              <a:rPr dirty="0" sz="2400" spc="-5" b="1">
                <a:latin typeface="Calibri"/>
                <a:cs typeface="Calibri"/>
              </a:rPr>
              <a:t>hand” function</a:t>
            </a:r>
            <a:r>
              <a:rPr dirty="0" sz="2400" spc="-16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and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ts val="2835"/>
              </a:lnSpc>
            </a:pPr>
            <a:r>
              <a:rPr dirty="0" sz="2400" spc="-5" b="1">
                <a:latin typeface="Calibri"/>
                <a:cs typeface="Calibri"/>
              </a:rPr>
              <a:t>the </a:t>
            </a:r>
            <a:r>
              <a:rPr dirty="0" sz="2400" spc="-20" b="1">
                <a:latin typeface="Calibri"/>
                <a:cs typeface="Calibri"/>
              </a:rPr>
              <a:t>host </a:t>
            </a:r>
            <a:r>
              <a:rPr dirty="0" sz="2400" spc="-5" b="1">
                <a:latin typeface="Calibri"/>
                <a:cs typeface="Calibri"/>
              </a:rPr>
              <a:t>will </a:t>
            </a:r>
            <a:r>
              <a:rPr dirty="0" sz="2400" spc="-20" b="1">
                <a:latin typeface="Calibri"/>
                <a:cs typeface="Calibri"/>
              </a:rPr>
              <a:t>unmute you </a:t>
            </a:r>
            <a:r>
              <a:rPr dirty="0" sz="2400" spc="-25" b="1">
                <a:latin typeface="Calibri"/>
                <a:cs typeface="Calibri"/>
              </a:rPr>
              <a:t>to </a:t>
            </a:r>
            <a:r>
              <a:rPr dirty="0" sz="2400" b="1">
                <a:latin typeface="Calibri"/>
                <a:cs typeface="Calibri"/>
              </a:rPr>
              <a:t>ask </a:t>
            </a:r>
            <a:r>
              <a:rPr dirty="0" sz="2400" spc="-20" b="1">
                <a:latin typeface="Calibri"/>
                <a:cs typeface="Calibri"/>
              </a:rPr>
              <a:t>your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question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ts val="2835"/>
              </a:lnSpc>
            </a:pPr>
            <a:r>
              <a:rPr dirty="0" sz="2400">
                <a:latin typeface="Courier New"/>
                <a:cs typeface="Courier New"/>
              </a:rPr>
              <a:t>o </a:t>
            </a:r>
            <a:r>
              <a:rPr dirty="0" sz="2400" spc="-5" b="1">
                <a:latin typeface="Calibri"/>
                <a:cs typeface="Calibri"/>
              </a:rPr>
              <a:t>2-3 </a:t>
            </a:r>
            <a:r>
              <a:rPr dirty="0" sz="2400" spc="-20" b="1">
                <a:latin typeface="Calibri"/>
                <a:cs typeface="Calibri"/>
              </a:rPr>
              <a:t>minutes </a:t>
            </a:r>
            <a:r>
              <a:rPr dirty="0" sz="2400" b="1">
                <a:latin typeface="Calibri"/>
                <a:cs typeface="Calibri"/>
              </a:rPr>
              <a:t>per</a:t>
            </a:r>
            <a:r>
              <a:rPr dirty="0" sz="2400" spc="-225" b="1">
                <a:latin typeface="Calibri"/>
                <a:cs typeface="Calibri"/>
              </a:rPr>
              <a:t> </a:t>
            </a:r>
            <a:r>
              <a:rPr dirty="0" sz="2400" spc="-25" b="1">
                <a:latin typeface="Calibri"/>
                <a:cs typeface="Calibri"/>
              </a:rPr>
              <a:t>question/comment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195" y="124155"/>
            <a:ext cx="113982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>
                <a:solidFill>
                  <a:srgbClr val="FFFFFF"/>
                </a:solidFill>
              </a:rPr>
              <a:t>A</a:t>
            </a:r>
            <a:r>
              <a:rPr dirty="0" sz="2400" spc="-5">
                <a:solidFill>
                  <a:srgbClr val="FFFFFF"/>
                </a:solidFill>
              </a:rPr>
              <a:t>genda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2587" y="1052576"/>
            <a:ext cx="9412605" cy="45231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000" b="1">
                <a:latin typeface="Arial"/>
                <a:cs typeface="Arial"/>
              </a:rPr>
              <a:t>Meet the</a:t>
            </a:r>
            <a:r>
              <a:rPr dirty="0" sz="2000" spc="-85" b="1">
                <a:latin typeface="Arial"/>
                <a:cs typeface="Arial"/>
              </a:rPr>
              <a:t> </a:t>
            </a:r>
            <a:r>
              <a:rPr dirty="0" sz="2000" spc="-60" b="1">
                <a:latin typeface="Arial"/>
                <a:cs typeface="Arial"/>
              </a:rPr>
              <a:t>Team!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23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000" b="1">
                <a:latin typeface="Arial"/>
                <a:cs typeface="Arial"/>
              </a:rPr>
              <a:t>2 and 6 Lamartine Street Residential </a:t>
            </a:r>
            <a:r>
              <a:rPr dirty="0" sz="2000" spc="-5" b="1">
                <a:latin typeface="Arial"/>
                <a:cs typeface="Arial"/>
              </a:rPr>
              <a:t>Building</a:t>
            </a:r>
            <a:r>
              <a:rPr dirty="0" sz="2000" spc="-33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Information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23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000" spc="-5" b="1">
                <a:latin typeface="Arial"/>
                <a:cs typeface="Arial"/>
              </a:rPr>
              <a:t>Demolition </a:t>
            </a:r>
            <a:r>
              <a:rPr dirty="0" sz="2000" b="1">
                <a:latin typeface="Arial"/>
                <a:cs typeface="Arial"/>
              </a:rPr>
              <a:t>and Construction</a:t>
            </a:r>
            <a:r>
              <a:rPr dirty="0" sz="2000" spc="-18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Overview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23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000" spc="-5" b="1">
                <a:latin typeface="Arial"/>
                <a:cs typeface="Arial"/>
              </a:rPr>
              <a:t>How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to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Stay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Informed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about</a:t>
            </a:r>
            <a:r>
              <a:rPr dirty="0" sz="2000" spc="-5" b="1">
                <a:latin typeface="Arial"/>
                <a:cs typeface="Arial"/>
              </a:rPr>
              <a:t> Mildred</a:t>
            </a:r>
            <a:r>
              <a:rPr dirty="0" sz="2000" spc="-4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C.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Hailey</a:t>
            </a:r>
            <a:r>
              <a:rPr dirty="0" sz="2000" spc="-8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Apartments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Development</a:t>
            </a:r>
            <a:r>
              <a:rPr dirty="0" sz="2000" spc="-27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Construction</a:t>
            </a:r>
            <a:r>
              <a:rPr dirty="0" sz="2000" spc="-8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Updates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35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000" spc="-5" b="1">
                <a:latin typeface="Arial"/>
                <a:cs typeface="Arial"/>
              </a:rPr>
              <a:t>Programming </a:t>
            </a:r>
            <a:r>
              <a:rPr dirty="0" sz="2000" b="1">
                <a:latin typeface="Arial"/>
                <a:cs typeface="Arial"/>
              </a:rPr>
              <a:t>During</a:t>
            </a:r>
            <a:r>
              <a:rPr dirty="0" sz="2000" spc="-9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Construction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35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000" b="1">
                <a:latin typeface="Arial"/>
                <a:cs typeface="Arial"/>
              </a:rPr>
              <a:t>Modernization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23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000" b="1">
                <a:latin typeface="Arial"/>
                <a:cs typeface="Arial"/>
              </a:rPr>
              <a:t>Q&amp;A</a:t>
            </a:r>
            <a:r>
              <a:rPr dirty="0" sz="2000" spc="-19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Session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64408" y="5943600"/>
            <a:ext cx="8897112" cy="8915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4900" y="200355"/>
            <a:ext cx="529209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</a:rPr>
              <a:t>The Boston Housing </a:t>
            </a:r>
            <a:r>
              <a:rPr dirty="0" sz="2400">
                <a:solidFill>
                  <a:srgbClr val="FFFFFF"/>
                </a:solidFill>
              </a:rPr>
              <a:t>Authority</a:t>
            </a:r>
            <a:r>
              <a:rPr dirty="0" sz="2400" spc="-229">
                <a:solidFill>
                  <a:srgbClr val="FFFFFF"/>
                </a:solidFill>
              </a:rPr>
              <a:t> </a:t>
            </a:r>
            <a:r>
              <a:rPr dirty="0" sz="2400" spc="-15">
                <a:solidFill>
                  <a:srgbClr val="FFFFFF"/>
                </a:solidFill>
              </a:rPr>
              <a:t>Team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2743200" y="5867400"/>
            <a:ext cx="8897112" cy="8915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32587" y="1052576"/>
            <a:ext cx="6358255" cy="24009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000" spc="-5" b="1">
                <a:latin typeface="Arial"/>
                <a:cs typeface="Arial"/>
              </a:rPr>
              <a:t>Mildred </a:t>
            </a:r>
            <a:r>
              <a:rPr dirty="0" sz="2000" b="1">
                <a:latin typeface="Arial"/>
                <a:cs typeface="Arial"/>
              </a:rPr>
              <a:t>C. Hailey </a:t>
            </a:r>
            <a:r>
              <a:rPr dirty="0" sz="2000" spc="-45" b="1">
                <a:latin typeface="Arial"/>
                <a:cs typeface="Arial"/>
              </a:rPr>
              <a:t>Tenant</a:t>
            </a:r>
            <a:r>
              <a:rPr dirty="0" sz="2000" spc="-22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Organization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23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000" b="1">
                <a:latin typeface="Arial"/>
                <a:cs typeface="Arial"/>
              </a:rPr>
              <a:t>Boston Housing</a:t>
            </a:r>
            <a:r>
              <a:rPr dirty="0" sz="2000" spc="-21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Authority</a:t>
            </a:r>
            <a:endParaRPr sz="2000">
              <a:latin typeface="Arial"/>
              <a:cs typeface="Arial"/>
            </a:endParaRPr>
          </a:p>
          <a:p>
            <a:pPr lvl="1" marL="914400" indent="-445134">
              <a:lnSpc>
                <a:spcPct val="100000"/>
              </a:lnSpc>
              <a:spcBef>
                <a:spcPts val="1295"/>
              </a:spcBef>
              <a:buFont typeface="Courier New"/>
              <a:buChar char="o"/>
              <a:tabLst>
                <a:tab pos="914400" algn="l"/>
                <a:tab pos="915035" algn="l"/>
              </a:tabLst>
            </a:pPr>
            <a:r>
              <a:rPr dirty="0" sz="2000" spc="-5" b="1">
                <a:latin typeface="Arial"/>
                <a:cs typeface="Arial"/>
              </a:rPr>
              <a:t>Administration</a:t>
            </a:r>
            <a:endParaRPr sz="2000">
              <a:latin typeface="Arial"/>
              <a:cs typeface="Arial"/>
            </a:endParaRPr>
          </a:p>
          <a:p>
            <a:pPr lvl="1" marL="914400" indent="-445134">
              <a:lnSpc>
                <a:spcPct val="100000"/>
              </a:lnSpc>
              <a:spcBef>
                <a:spcPts val="110"/>
              </a:spcBef>
              <a:buFont typeface="Courier New"/>
              <a:buChar char="o"/>
              <a:tabLst>
                <a:tab pos="914400" algn="l"/>
                <a:tab pos="915035" algn="l"/>
              </a:tabLst>
            </a:pPr>
            <a:r>
              <a:rPr dirty="0" sz="2000" b="1">
                <a:latin typeface="Arial"/>
                <a:cs typeface="Arial"/>
              </a:rPr>
              <a:t>Operations and Property</a:t>
            </a:r>
            <a:r>
              <a:rPr dirty="0" sz="2000" spc="-17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Management</a:t>
            </a:r>
            <a:endParaRPr sz="2000">
              <a:latin typeface="Arial"/>
              <a:cs typeface="Arial"/>
            </a:endParaRPr>
          </a:p>
          <a:p>
            <a:pPr lvl="1" marL="914400" indent="-445134">
              <a:lnSpc>
                <a:spcPct val="100000"/>
              </a:lnSpc>
              <a:spcBef>
                <a:spcPts val="95"/>
              </a:spcBef>
              <a:buFont typeface="Courier New"/>
              <a:buChar char="o"/>
              <a:tabLst>
                <a:tab pos="914400" algn="l"/>
                <a:tab pos="915035" algn="l"/>
              </a:tabLst>
            </a:pPr>
            <a:r>
              <a:rPr dirty="0" sz="2000" b="1">
                <a:latin typeface="Arial"/>
                <a:cs typeface="Arial"/>
              </a:rPr>
              <a:t>Planning, </a:t>
            </a:r>
            <a:r>
              <a:rPr dirty="0" sz="2000" spc="-5" b="1">
                <a:latin typeface="Arial"/>
                <a:cs typeface="Arial"/>
              </a:rPr>
              <a:t>Development, </a:t>
            </a:r>
            <a:r>
              <a:rPr dirty="0" sz="2000" b="1">
                <a:latin typeface="Arial"/>
                <a:cs typeface="Arial"/>
              </a:rPr>
              <a:t>Capital</a:t>
            </a:r>
            <a:r>
              <a:rPr dirty="0" sz="2000" spc="-19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Construction</a:t>
            </a:r>
            <a:endParaRPr sz="2000">
              <a:latin typeface="Arial"/>
              <a:cs typeface="Arial"/>
            </a:endParaRPr>
          </a:p>
          <a:p>
            <a:pPr lvl="1" marL="914400" indent="-445134">
              <a:lnSpc>
                <a:spcPct val="100000"/>
              </a:lnSpc>
              <a:spcBef>
                <a:spcPts val="95"/>
              </a:spcBef>
              <a:buFont typeface="Courier New"/>
              <a:buChar char="o"/>
              <a:tabLst>
                <a:tab pos="914400" algn="l"/>
                <a:tab pos="915035" algn="l"/>
              </a:tabLst>
            </a:pPr>
            <a:r>
              <a:rPr dirty="0" sz="2000" b="1">
                <a:latin typeface="Arial"/>
                <a:cs typeface="Arial"/>
              </a:rPr>
              <a:t>Language</a:t>
            </a:r>
            <a:r>
              <a:rPr dirty="0" sz="2000" spc="-22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Access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4900" y="200355"/>
            <a:ext cx="412369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</a:rPr>
              <a:t>Centre Street Partners</a:t>
            </a:r>
            <a:r>
              <a:rPr dirty="0" sz="2400" spc="-85">
                <a:solidFill>
                  <a:srgbClr val="FFFFFF"/>
                </a:solidFill>
              </a:rPr>
              <a:t> </a:t>
            </a:r>
            <a:r>
              <a:rPr dirty="0" sz="2400" spc="-20">
                <a:solidFill>
                  <a:srgbClr val="FFFFFF"/>
                </a:solidFill>
              </a:rPr>
              <a:t>Team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3381755" y="1190244"/>
            <a:ext cx="8543544" cy="54391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66700" y="1181100"/>
            <a:ext cx="3390900" cy="5448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4900" y="200355"/>
            <a:ext cx="405765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</a:rPr>
              <a:t>Consigli Construction</a:t>
            </a:r>
            <a:r>
              <a:rPr dirty="0" sz="2400" spc="-195">
                <a:solidFill>
                  <a:srgbClr val="FFFFFF"/>
                </a:solidFill>
              </a:rPr>
              <a:t> </a:t>
            </a:r>
            <a:r>
              <a:rPr dirty="0" sz="2400" spc="-20">
                <a:solidFill>
                  <a:srgbClr val="FFFFFF"/>
                </a:solidFill>
              </a:rPr>
              <a:t>Team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914400" y="1222247"/>
            <a:ext cx="9982200" cy="4724400"/>
          </a:xfrm>
          <a:custGeom>
            <a:avLst/>
            <a:gdLst/>
            <a:ahLst/>
            <a:cxnLst/>
            <a:rect l="l" t="t" r="r" b="b"/>
            <a:pathLst>
              <a:path w="9982200" h="4724400">
                <a:moveTo>
                  <a:pt x="0" y="4724400"/>
                </a:moveTo>
                <a:lnTo>
                  <a:pt x="9982200" y="4724400"/>
                </a:lnTo>
                <a:lnTo>
                  <a:pt x="9982200" y="0"/>
                </a:lnTo>
                <a:lnTo>
                  <a:pt x="0" y="0"/>
                </a:lnTo>
                <a:lnTo>
                  <a:pt x="0" y="4724400"/>
                </a:lnTo>
                <a:close/>
              </a:path>
            </a:pathLst>
          </a:custGeom>
          <a:solidFill>
            <a:srgbClr val="D995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744" y="1478280"/>
            <a:ext cx="1514856" cy="14356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304414" y="2978022"/>
            <a:ext cx="1776095" cy="5067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5" b="1">
                <a:latin typeface="Arial"/>
                <a:cs typeface="Arial"/>
              </a:rPr>
              <a:t>Ryan</a:t>
            </a:r>
            <a:r>
              <a:rPr dirty="0" sz="1050" spc="-20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Jennette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50" i="1">
                <a:latin typeface="Arial"/>
                <a:cs typeface="Arial"/>
              </a:rPr>
              <a:t>Director of</a:t>
            </a:r>
            <a:r>
              <a:rPr dirty="0" sz="1050" spc="-170" i="1">
                <a:latin typeface="Arial"/>
                <a:cs typeface="Arial"/>
              </a:rPr>
              <a:t> </a:t>
            </a:r>
            <a:r>
              <a:rPr dirty="0" sz="1050" i="1">
                <a:latin typeface="Arial"/>
                <a:cs typeface="Arial"/>
              </a:rPr>
              <a:t>Operations/Boston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50" i="1">
                <a:latin typeface="Arial"/>
                <a:cs typeface="Arial"/>
              </a:rPr>
              <a:t>– Project</a:t>
            </a:r>
            <a:r>
              <a:rPr dirty="0" sz="1050" spc="-85" i="1">
                <a:latin typeface="Arial"/>
                <a:cs typeface="Arial"/>
              </a:rPr>
              <a:t> </a:t>
            </a:r>
            <a:r>
              <a:rPr dirty="0" sz="1050" i="1">
                <a:latin typeface="Arial"/>
                <a:cs typeface="Arial"/>
              </a:rPr>
              <a:t>Executive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289803" y="1487424"/>
            <a:ext cx="1574292" cy="14340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368290" y="3038602"/>
            <a:ext cx="1495425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latin typeface="Arial"/>
                <a:cs typeface="Arial"/>
              </a:rPr>
              <a:t>Christopher</a:t>
            </a:r>
            <a:r>
              <a:rPr dirty="0" sz="1050" spc="-100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Scarvalas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50" i="1">
                <a:latin typeface="Arial"/>
                <a:cs typeface="Arial"/>
              </a:rPr>
              <a:t>Pre-construction</a:t>
            </a:r>
            <a:r>
              <a:rPr dirty="0" sz="1050" spc="-140" i="1">
                <a:latin typeface="Arial"/>
                <a:cs typeface="Arial"/>
              </a:rPr>
              <a:t> </a:t>
            </a:r>
            <a:r>
              <a:rPr dirty="0" sz="1050" i="1">
                <a:latin typeface="Arial"/>
                <a:cs typeface="Arial"/>
              </a:rPr>
              <a:t>Director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036052" y="1469136"/>
            <a:ext cx="1574292" cy="15026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304414" y="5342635"/>
            <a:ext cx="138049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10" b="1">
                <a:latin typeface="Arial"/>
                <a:cs typeface="Arial"/>
              </a:rPr>
              <a:t>Kyle </a:t>
            </a:r>
            <a:r>
              <a:rPr dirty="0" sz="1050" b="1">
                <a:latin typeface="Arial"/>
                <a:cs typeface="Arial"/>
              </a:rPr>
              <a:t>Raposo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50" i="1">
                <a:latin typeface="Arial"/>
                <a:cs typeface="Arial"/>
              </a:rPr>
              <a:t>Project</a:t>
            </a:r>
            <a:r>
              <a:rPr dirty="0" sz="1050" spc="-114" i="1">
                <a:latin typeface="Arial"/>
                <a:cs typeface="Arial"/>
              </a:rPr>
              <a:t> </a:t>
            </a:r>
            <a:r>
              <a:rPr dirty="0" sz="1050" i="1">
                <a:latin typeface="Arial"/>
                <a:cs typeface="Arial"/>
              </a:rPr>
              <a:t>Superintendent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113788" y="3729228"/>
            <a:ext cx="1574291" cy="15041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8366886" y="3057905"/>
            <a:ext cx="144018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latin typeface="Arial"/>
                <a:cs typeface="Arial"/>
              </a:rPr>
              <a:t>John</a:t>
            </a:r>
            <a:r>
              <a:rPr dirty="0" sz="1050" spc="-75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Laperle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50" i="1">
                <a:latin typeface="Arial"/>
                <a:cs typeface="Arial"/>
              </a:rPr>
              <a:t>General</a:t>
            </a:r>
            <a:r>
              <a:rPr dirty="0" sz="1050" spc="-110" i="1">
                <a:latin typeface="Arial"/>
                <a:cs typeface="Arial"/>
              </a:rPr>
              <a:t> </a:t>
            </a:r>
            <a:r>
              <a:rPr dirty="0" sz="1050" i="1">
                <a:latin typeface="Arial"/>
                <a:cs typeface="Arial"/>
              </a:rPr>
              <a:t>Superintendent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387340" y="3584447"/>
            <a:ext cx="1476756" cy="1514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084819" y="3564635"/>
            <a:ext cx="1475231" cy="15346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685282" y="5220461"/>
            <a:ext cx="94488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5" b="1">
                <a:latin typeface="Arial"/>
                <a:cs typeface="Arial"/>
              </a:rPr>
              <a:t>Kevin</a:t>
            </a:r>
            <a:r>
              <a:rPr dirty="0" sz="1050" spc="-75" b="1">
                <a:latin typeface="Arial"/>
                <a:cs typeface="Arial"/>
              </a:rPr>
              <a:t> </a:t>
            </a:r>
            <a:r>
              <a:rPr dirty="0" sz="1050" spc="-15" b="1">
                <a:latin typeface="Arial"/>
                <a:cs typeface="Arial"/>
              </a:rPr>
              <a:t>Samya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50" spc="-5" i="1">
                <a:latin typeface="Arial"/>
                <a:cs typeface="Arial"/>
              </a:rPr>
              <a:t>M/E/P</a:t>
            </a:r>
            <a:r>
              <a:rPr dirty="0" sz="1050" spc="-130" i="1">
                <a:latin typeface="Arial"/>
                <a:cs typeface="Arial"/>
              </a:rPr>
              <a:t> </a:t>
            </a:r>
            <a:r>
              <a:rPr dirty="0" sz="1050" i="1">
                <a:latin typeface="Arial"/>
                <a:cs typeface="Arial"/>
              </a:rPr>
              <a:t>Manager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32393" y="5206694"/>
            <a:ext cx="1289050" cy="3473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latin typeface="Arial"/>
                <a:cs typeface="Arial"/>
              </a:rPr>
              <a:t>Melissa </a:t>
            </a:r>
            <a:r>
              <a:rPr dirty="0" sz="1050" spc="5" b="1">
                <a:latin typeface="Arial"/>
                <a:cs typeface="Arial"/>
              </a:rPr>
              <a:t>Sue</a:t>
            </a:r>
            <a:r>
              <a:rPr dirty="0" sz="1050" spc="-210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Guertin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i="1">
                <a:latin typeface="Arial"/>
                <a:cs typeface="Arial"/>
              </a:rPr>
              <a:t>Project</a:t>
            </a:r>
            <a:r>
              <a:rPr dirty="0" sz="1050" spc="-65" i="1">
                <a:latin typeface="Arial"/>
                <a:cs typeface="Arial"/>
              </a:rPr>
              <a:t> </a:t>
            </a:r>
            <a:r>
              <a:rPr dirty="0" sz="1050" i="1">
                <a:latin typeface="Arial"/>
                <a:cs typeface="Arial"/>
              </a:rPr>
              <a:t>Manager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755392" y="5986271"/>
            <a:ext cx="8897112" cy="8717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762000"/>
          </a:xfrm>
          <a:custGeom>
            <a:avLst/>
            <a:gdLst/>
            <a:ahLst/>
            <a:cxnLst/>
            <a:rect l="l" t="t" r="r" b="b"/>
            <a:pathLst>
              <a:path w="12192000" h="762000">
                <a:moveTo>
                  <a:pt x="0" y="762000"/>
                </a:moveTo>
                <a:lnTo>
                  <a:pt x="12192000" y="762000"/>
                </a:lnTo>
                <a:lnTo>
                  <a:pt x="12192000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5D5C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75466" y="6334833"/>
            <a:ext cx="78105" cy="1568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20"/>
              </a:lnSpc>
            </a:pPr>
            <a:r>
              <a:rPr dirty="0" sz="1100"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746759"/>
            <a:ext cx="12192000" cy="30480"/>
          </a:xfrm>
          <a:custGeom>
            <a:avLst/>
            <a:gdLst/>
            <a:ahLst/>
            <a:cxnLst/>
            <a:rect l="l" t="t" r="r" b="b"/>
            <a:pathLst>
              <a:path w="12192000" h="30479">
                <a:moveTo>
                  <a:pt x="0" y="30479"/>
                </a:moveTo>
                <a:lnTo>
                  <a:pt x="12192000" y="30479"/>
                </a:lnTo>
                <a:lnTo>
                  <a:pt x="1219200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FBB5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72979" y="6265400"/>
            <a:ext cx="1123508" cy="2651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505372" y="6331610"/>
            <a:ext cx="1645049" cy="2359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657588" y="6243828"/>
            <a:ext cx="1110996" cy="4023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60298" y="151003"/>
            <a:ext cx="294513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Master Plan Site</a:t>
            </a:r>
            <a:r>
              <a:rPr dirty="0" sz="2400" spc="-37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Area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9412" y="845819"/>
            <a:ext cx="10945368" cy="60121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23316" y="839724"/>
            <a:ext cx="10956290" cy="6017895"/>
          </a:xfrm>
          <a:custGeom>
            <a:avLst/>
            <a:gdLst/>
            <a:ahLst/>
            <a:cxnLst/>
            <a:rect l="l" t="t" r="r" b="b"/>
            <a:pathLst>
              <a:path w="10956290" h="6017895">
                <a:moveTo>
                  <a:pt x="0" y="0"/>
                </a:moveTo>
                <a:lnTo>
                  <a:pt x="10955782" y="0"/>
                </a:lnTo>
                <a:lnTo>
                  <a:pt x="10955782" y="6017830"/>
                </a:lnTo>
              </a:path>
            </a:pathLst>
          </a:custGeom>
          <a:ln w="9142">
            <a:solidFill>
              <a:srgbClr val="92856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23316" y="839724"/>
            <a:ext cx="0" cy="6017895"/>
          </a:xfrm>
          <a:custGeom>
            <a:avLst/>
            <a:gdLst/>
            <a:ahLst/>
            <a:cxnLst/>
            <a:rect l="l" t="t" r="r" b="b"/>
            <a:pathLst>
              <a:path w="0" h="6017895">
                <a:moveTo>
                  <a:pt x="0" y="6017830"/>
                </a:moveTo>
                <a:lnTo>
                  <a:pt x="0" y="0"/>
                </a:lnTo>
              </a:path>
            </a:pathLst>
          </a:custGeom>
          <a:ln w="9144">
            <a:solidFill>
              <a:srgbClr val="92856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30173" y="2669285"/>
            <a:ext cx="7860665" cy="2743200"/>
          </a:xfrm>
          <a:custGeom>
            <a:avLst/>
            <a:gdLst/>
            <a:ahLst/>
            <a:cxnLst/>
            <a:rect l="l" t="t" r="r" b="b"/>
            <a:pathLst>
              <a:path w="7860665" h="2743200">
                <a:moveTo>
                  <a:pt x="4119372" y="550672"/>
                </a:moveTo>
                <a:lnTo>
                  <a:pt x="4146423" y="444753"/>
                </a:lnTo>
                <a:lnTo>
                  <a:pt x="4118991" y="444500"/>
                </a:lnTo>
                <a:lnTo>
                  <a:pt x="4085716" y="445135"/>
                </a:lnTo>
                <a:lnTo>
                  <a:pt x="4046981" y="446531"/>
                </a:lnTo>
                <a:lnTo>
                  <a:pt x="4003675" y="448817"/>
                </a:lnTo>
                <a:lnTo>
                  <a:pt x="3956050" y="451738"/>
                </a:lnTo>
                <a:lnTo>
                  <a:pt x="3904741" y="455294"/>
                </a:lnTo>
                <a:lnTo>
                  <a:pt x="3850513" y="459359"/>
                </a:lnTo>
                <a:lnTo>
                  <a:pt x="3793743" y="463676"/>
                </a:lnTo>
                <a:lnTo>
                  <a:pt x="3734942" y="468375"/>
                </a:lnTo>
                <a:lnTo>
                  <a:pt x="3674745" y="473328"/>
                </a:lnTo>
                <a:lnTo>
                  <a:pt x="3613912" y="478409"/>
                </a:lnTo>
                <a:lnTo>
                  <a:pt x="3552698" y="483362"/>
                </a:lnTo>
                <a:lnTo>
                  <a:pt x="3491865" y="488441"/>
                </a:lnTo>
                <a:lnTo>
                  <a:pt x="3431793" y="493267"/>
                </a:lnTo>
                <a:lnTo>
                  <a:pt x="3373374" y="497839"/>
                </a:lnTo>
                <a:lnTo>
                  <a:pt x="3316859" y="502030"/>
                </a:lnTo>
                <a:lnTo>
                  <a:pt x="3262884" y="505840"/>
                </a:lnTo>
                <a:lnTo>
                  <a:pt x="3212084" y="509015"/>
                </a:lnTo>
                <a:lnTo>
                  <a:pt x="3164966" y="511683"/>
                </a:lnTo>
                <a:lnTo>
                  <a:pt x="3122167" y="513588"/>
                </a:lnTo>
                <a:lnTo>
                  <a:pt x="3051683" y="514985"/>
                </a:lnTo>
                <a:lnTo>
                  <a:pt x="3009518" y="519049"/>
                </a:lnTo>
                <a:lnTo>
                  <a:pt x="2964688" y="530987"/>
                </a:lnTo>
                <a:lnTo>
                  <a:pt x="2917952" y="549783"/>
                </a:lnTo>
                <a:lnTo>
                  <a:pt x="2869946" y="574039"/>
                </a:lnTo>
                <a:lnTo>
                  <a:pt x="2821431" y="602614"/>
                </a:lnTo>
                <a:lnTo>
                  <a:pt x="2772917" y="634364"/>
                </a:lnTo>
                <a:lnTo>
                  <a:pt x="2725039" y="668019"/>
                </a:lnTo>
                <a:lnTo>
                  <a:pt x="2678556" y="702183"/>
                </a:lnTo>
                <a:lnTo>
                  <a:pt x="2634106" y="735964"/>
                </a:lnTo>
                <a:lnTo>
                  <a:pt x="2592197" y="767968"/>
                </a:lnTo>
                <a:lnTo>
                  <a:pt x="2553589" y="796925"/>
                </a:lnTo>
                <a:lnTo>
                  <a:pt x="2518918" y="821689"/>
                </a:lnTo>
                <a:lnTo>
                  <a:pt x="2488819" y="840993"/>
                </a:lnTo>
                <a:lnTo>
                  <a:pt x="2463927" y="853693"/>
                </a:lnTo>
                <a:lnTo>
                  <a:pt x="2445004" y="858647"/>
                </a:lnTo>
                <a:lnTo>
                  <a:pt x="2432558" y="854328"/>
                </a:lnTo>
                <a:lnTo>
                  <a:pt x="2429383" y="854455"/>
                </a:lnTo>
                <a:lnTo>
                  <a:pt x="2384679" y="858012"/>
                </a:lnTo>
                <a:lnTo>
                  <a:pt x="2328037" y="862964"/>
                </a:lnTo>
                <a:lnTo>
                  <a:pt x="2252345" y="869823"/>
                </a:lnTo>
                <a:lnTo>
                  <a:pt x="2208022" y="873760"/>
                </a:lnTo>
                <a:lnTo>
                  <a:pt x="2159762" y="878204"/>
                </a:lnTo>
                <a:lnTo>
                  <a:pt x="2107819" y="882903"/>
                </a:lnTo>
                <a:lnTo>
                  <a:pt x="2052446" y="887984"/>
                </a:lnTo>
                <a:lnTo>
                  <a:pt x="1993900" y="893444"/>
                </a:lnTo>
                <a:lnTo>
                  <a:pt x="1932432" y="899033"/>
                </a:lnTo>
                <a:lnTo>
                  <a:pt x="1868424" y="905001"/>
                </a:lnTo>
                <a:lnTo>
                  <a:pt x="1801876" y="911225"/>
                </a:lnTo>
                <a:lnTo>
                  <a:pt x="1733295" y="917575"/>
                </a:lnTo>
                <a:lnTo>
                  <a:pt x="1662938" y="924051"/>
                </a:lnTo>
                <a:lnTo>
                  <a:pt x="1590802" y="930783"/>
                </a:lnTo>
                <a:lnTo>
                  <a:pt x="1517523" y="937513"/>
                </a:lnTo>
                <a:lnTo>
                  <a:pt x="1443101" y="944499"/>
                </a:lnTo>
                <a:lnTo>
                  <a:pt x="1367917" y="951483"/>
                </a:lnTo>
                <a:lnTo>
                  <a:pt x="1292225" y="958469"/>
                </a:lnTo>
                <a:lnTo>
                  <a:pt x="1216278" y="965581"/>
                </a:lnTo>
                <a:lnTo>
                  <a:pt x="1140333" y="972693"/>
                </a:lnTo>
                <a:lnTo>
                  <a:pt x="1064640" y="979677"/>
                </a:lnTo>
                <a:lnTo>
                  <a:pt x="989457" y="986663"/>
                </a:lnTo>
                <a:lnTo>
                  <a:pt x="915035" y="993647"/>
                </a:lnTo>
                <a:lnTo>
                  <a:pt x="841629" y="1000378"/>
                </a:lnTo>
                <a:lnTo>
                  <a:pt x="769620" y="1007109"/>
                </a:lnTo>
                <a:lnTo>
                  <a:pt x="699262" y="1013587"/>
                </a:lnTo>
                <a:lnTo>
                  <a:pt x="630669" y="1019937"/>
                </a:lnTo>
                <a:lnTo>
                  <a:pt x="564197" y="1026159"/>
                </a:lnTo>
                <a:lnTo>
                  <a:pt x="500100" y="1032001"/>
                </a:lnTo>
                <a:lnTo>
                  <a:pt x="438645" y="1037716"/>
                </a:lnTo>
                <a:lnTo>
                  <a:pt x="380085" y="1043051"/>
                </a:lnTo>
                <a:lnTo>
                  <a:pt x="324713" y="1048257"/>
                </a:lnTo>
                <a:lnTo>
                  <a:pt x="272757" y="1052957"/>
                </a:lnTo>
                <a:lnTo>
                  <a:pt x="224497" y="1057402"/>
                </a:lnTo>
                <a:lnTo>
                  <a:pt x="180200" y="1061339"/>
                </a:lnTo>
                <a:lnTo>
                  <a:pt x="140119" y="1065021"/>
                </a:lnTo>
                <a:lnTo>
                  <a:pt x="73685" y="1070864"/>
                </a:lnTo>
                <a:lnTo>
                  <a:pt x="27317" y="1074927"/>
                </a:lnTo>
                <a:lnTo>
                  <a:pt x="0" y="1076706"/>
                </a:lnTo>
                <a:lnTo>
                  <a:pt x="298538" y="257428"/>
                </a:lnTo>
                <a:lnTo>
                  <a:pt x="3140202" y="70230"/>
                </a:lnTo>
                <a:lnTo>
                  <a:pt x="4301236" y="0"/>
                </a:lnTo>
                <a:lnTo>
                  <a:pt x="6234049" y="136143"/>
                </a:lnTo>
                <a:lnTo>
                  <a:pt x="7860665" y="588263"/>
                </a:lnTo>
                <a:lnTo>
                  <a:pt x="7247255" y="1986661"/>
                </a:lnTo>
                <a:lnTo>
                  <a:pt x="6672326" y="2667380"/>
                </a:lnTo>
                <a:lnTo>
                  <a:pt x="5972683" y="2743200"/>
                </a:lnTo>
                <a:lnTo>
                  <a:pt x="1904492" y="2626614"/>
                </a:lnTo>
                <a:lnTo>
                  <a:pt x="1892808" y="2621407"/>
                </a:lnTo>
                <a:lnTo>
                  <a:pt x="1880489" y="2636392"/>
                </a:lnTo>
                <a:lnTo>
                  <a:pt x="1869058" y="2661666"/>
                </a:lnTo>
                <a:lnTo>
                  <a:pt x="1859661" y="2687320"/>
                </a:lnTo>
                <a:lnTo>
                  <a:pt x="1853945" y="2703576"/>
                </a:lnTo>
                <a:lnTo>
                  <a:pt x="1853438" y="2700654"/>
                </a:lnTo>
                <a:lnTo>
                  <a:pt x="1897126" y="2503424"/>
                </a:lnTo>
                <a:lnTo>
                  <a:pt x="1958213" y="2253996"/>
                </a:lnTo>
                <a:lnTo>
                  <a:pt x="2014982" y="2026539"/>
                </a:lnTo>
                <a:lnTo>
                  <a:pt x="2040001" y="1927097"/>
                </a:lnTo>
                <a:lnTo>
                  <a:pt x="2558669" y="1495297"/>
                </a:lnTo>
                <a:lnTo>
                  <a:pt x="4119372" y="550672"/>
                </a:lnTo>
                <a:close/>
              </a:path>
            </a:pathLst>
          </a:custGeom>
          <a:ln w="25908">
            <a:solidFill>
              <a:srgbClr val="FFFFFF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82996" y="2679192"/>
            <a:ext cx="5881370" cy="4178935"/>
          </a:xfrm>
          <a:custGeom>
            <a:avLst/>
            <a:gdLst/>
            <a:ahLst/>
            <a:cxnLst/>
            <a:rect l="l" t="t" r="r" b="b"/>
            <a:pathLst>
              <a:path w="5881370" h="4178934">
                <a:moveTo>
                  <a:pt x="5880861" y="0"/>
                </a:moveTo>
                <a:lnTo>
                  <a:pt x="0" y="0"/>
                </a:lnTo>
                <a:lnTo>
                  <a:pt x="42544" y="12700"/>
                </a:lnTo>
                <a:lnTo>
                  <a:pt x="86867" y="12700"/>
                </a:lnTo>
                <a:lnTo>
                  <a:pt x="132841" y="25400"/>
                </a:lnTo>
                <a:lnTo>
                  <a:pt x="229234" y="25400"/>
                </a:lnTo>
                <a:lnTo>
                  <a:pt x="279526" y="38100"/>
                </a:lnTo>
                <a:lnTo>
                  <a:pt x="330834" y="38100"/>
                </a:lnTo>
                <a:lnTo>
                  <a:pt x="383286" y="50800"/>
                </a:lnTo>
                <a:lnTo>
                  <a:pt x="490600" y="63500"/>
                </a:lnTo>
                <a:lnTo>
                  <a:pt x="545338" y="63500"/>
                </a:lnTo>
                <a:lnTo>
                  <a:pt x="600455" y="76200"/>
                </a:lnTo>
                <a:lnTo>
                  <a:pt x="655954" y="76200"/>
                </a:lnTo>
                <a:lnTo>
                  <a:pt x="711834" y="88900"/>
                </a:lnTo>
                <a:lnTo>
                  <a:pt x="767588" y="88900"/>
                </a:lnTo>
                <a:lnTo>
                  <a:pt x="823468" y="101600"/>
                </a:lnTo>
                <a:lnTo>
                  <a:pt x="879094" y="101600"/>
                </a:lnTo>
                <a:lnTo>
                  <a:pt x="934465" y="114300"/>
                </a:lnTo>
                <a:lnTo>
                  <a:pt x="989456" y="114300"/>
                </a:lnTo>
                <a:lnTo>
                  <a:pt x="1043812" y="127000"/>
                </a:lnTo>
                <a:lnTo>
                  <a:pt x="1097533" y="127000"/>
                </a:lnTo>
                <a:lnTo>
                  <a:pt x="1202308" y="152400"/>
                </a:lnTo>
                <a:lnTo>
                  <a:pt x="1253108" y="152400"/>
                </a:lnTo>
                <a:lnTo>
                  <a:pt x="1302765" y="165100"/>
                </a:lnTo>
                <a:lnTo>
                  <a:pt x="1397761" y="190500"/>
                </a:lnTo>
                <a:lnTo>
                  <a:pt x="1442974" y="190500"/>
                </a:lnTo>
                <a:lnTo>
                  <a:pt x="1486407" y="203200"/>
                </a:lnTo>
                <a:lnTo>
                  <a:pt x="1527936" y="215900"/>
                </a:lnTo>
                <a:lnTo>
                  <a:pt x="1567560" y="228600"/>
                </a:lnTo>
                <a:lnTo>
                  <a:pt x="1628394" y="241300"/>
                </a:lnTo>
                <a:lnTo>
                  <a:pt x="1800986" y="279400"/>
                </a:lnTo>
                <a:lnTo>
                  <a:pt x="1855470" y="292100"/>
                </a:lnTo>
                <a:lnTo>
                  <a:pt x="2011172" y="330200"/>
                </a:lnTo>
                <a:lnTo>
                  <a:pt x="2204465" y="381000"/>
                </a:lnTo>
                <a:lnTo>
                  <a:pt x="2522093" y="469900"/>
                </a:lnTo>
                <a:lnTo>
                  <a:pt x="2566924" y="495300"/>
                </a:lnTo>
                <a:lnTo>
                  <a:pt x="2657221" y="520700"/>
                </a:lnTo>
                <a:lnTo>
                  <a:pt x="2702813" y="546100"/>
                </a:lnTo>
                <a:lnTo>
                  <a:pt x="2749042" y="558800"/>
                </a:lnTo>
                <a:lnTo>
                  <a:pt x="2795778" y="584200"/>
                </a:lnTo>
                <a:lnTo>
                  <a:pt x="2843149" y="596900"/>
                </a:lnTo>
                <a:lnTo>
                  <a:pt x="2001393" y="2082927"/>
                </a:lnTo>
                <a:lnTo>
                  <a:pt x="1536573" y="2870327"/>
                </a:lnTo>
                <a:lnTo>
                  <a:pt x="1005839" y="4178515"/>
                </a:lnTo>
                <a:lnTo>
                  <a:pt x="5880861" y="4178515"/>
                </a:lnTo>
                <a:lnTo>
                  <a:pt x="5880861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24711" y="5644896"/>
            <a:ext cx="257810" cy="0"/>
          </a:xfrm>
          <a:custGeom>
            <a:avLst/>
            <a:gdLst/>
            <a:ahLst/>
            <a:cxnLst/>
            <a:rect l="l" t="t" r="r" b="b"/>
            <a:pathLst>
              <a:path w="257809" h="0">
                <a:moveTo>
                  <a:pt x="0" y="0"/>
                </a:moveTo>
                <a:lnTo>
                  <a:pt x="25730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83691" y="850391"/>
            <a:ext cx="10980420" cy="4788535"/>
          </a:xfrm>
          <a:custGeom>
            <a:avLst/>
            <a:gdLst/>
            <a:ahLst/>
            <a:cxnLst/>
            <a:rect l="l" t="t" r="r" b="b"/>
            <a:pathLst>
              <a:path w="10980420" h="4788535">
                <a:moveTo>
                  <a:pt x="318211" y="0"/>
                </a:moveTo>
                <a:lnTo>
                  <a:pt x="127965" y="0"/>
                </a:lnTo>
                <a:lnTo>
                  <a:pt x="66382" y="12700"/>
                </a:lnTo>
                <a:lnTo>
                  <a:pt x="16268" y="12700"/>
                </a:lnTo>
                <a:lnTo>
                  <a:pt x="20878" y="25400"/>
                </a:lnTo>
                <a:lnTo>
                  <a:pt x="25133" y="38100"/>
                </a:lnTo>
                <a:lnTo>
                  <a:pt x="29057" y="50800"/>
                </a:lnTo>
                <a:lnTo>
                  <a:pt x="32639" y="76200"/>
                </a:lnTo>
                <a:lnTo>
                  <a:pt x="35915" y="88900"/>
                </a:lnTo>
                <a:lnTo>
                  <a:pt x="41541" y="139700"/>
                </a:lnTo>
                <a:lnTo>
                  <a:pt x="46012" y="190500"/>
                </a:lnTo>
                <a:lnTo>
                  <a:pt x="47828" y="228600"/>
                </a:lnTo>
                <a:lnTo>
                  <a:pt x="49390" y="254000"/>
                </a:lnTo>
                <a:lnTo>
                  <a:pt x="50698" y="292100"/>
                </a:lnTo>
                <a:lnTo>
                  <a:pt x="51765" y="330200"/>
                </a:lnTo>
                <a:lnTo>
                  <a:pt x="52590" y="368300"/>
                </a:lnTo>
                <a:lnTo>
                  <a:pt x="53187" y="406400"/>
                </a:lnTo>
                <a:lnTo>
                  <a:pt x="53581" y="444500"/>
                </a:lnTo>
                <a:lnTo>
                  <a:pt x="53759" y="482600"/>
                </a:lnTo>
                <a:lnTo>
                  <a:pt x="53746" y="533400"/>
                </a:lnTo>
                <a:lnTo>
                  <a:pt x="53543" y="571500"/>
                </a:lnTo>
                <a:lnTo>
                  <a:pt x="53162" y="622300"/>
                </a:lnTo>
                <a:lnTo>
                  <a:pt x="52616" y="673100"/>
                </a:lnTo>
                <a:lnTo>
                  <a:pt x="51917" y="711200"/>
                </a:lnTo>
                <a:lnTo>
                  <a:pt x="51053" y="762000"/>
                </a:lnTo>
                <a:lnTo>
                  <a:pt x="50063" y="825500"/>
                </a:lnTo>
                <a:lnTo>
                  <a:pt x="48933" y="876300"/>
                </a:lnTo>
                <a:lnTo>
                  <a:pt x="47688" y="927100"/>
                </a:lnTo>
                <a:lnTo>
                  <a:pt x="46329" y="977900"/>
                </a:lnTo>
                <a:lnTo>
                  <a:pt x="44869" y="1041400"/>
                </a:lnTo>
                <a:lnTo>
                  <a:pt x="43306" y="1092200"/>
                </a:lnTo>
                <a:lnTo>
                  <a:pt x="41668" y="1155827"/>
                </a:lnTo>
                <a:lnTo>
                  <a:pt x="39954" y="1206627"/>
                </a:lnTo>
                <a:lnTo>
                  <a:pt x="38176" y="1270127"/>
                </a:lnTo>
                <a:lnTo>
                  <a:pt x="34467" y="1397127"/>
                </a:lnTo>
                <a:lnTo>
                  <a:pt x="26670" y="1651127"/>
                </a:lnTo>
                <a:lnTo>
                  <a:pt x="22745" y="1778127"/>
                </a:lnTo>
                <a:lnTo>
                  <a:pt x="18897" y="1905127"/>
                </a:lnTo>
                <a:lnTo>
                  <a:pt x="17030" y="1968627"/>
                </a:lnTo>
                <a:lnTo>
                  <a:pt x="15201" y="2032127"/>
                </a:lnTo>
                <a:lnTo>
                  <a:pt x="13436" y="2108327"/>
                </a:lnTo>
                <a:lnTo>
                  <a:pt x="11734" y="2171827"/>
                </a:lnTo>
                <a:lnTo>
                  <a:pt x="10109" y="2235327"/>
                </a:lnTo>
                <a:lnTo>
                  <a:pt x="8572" y="2298827"/>
                </a:lnTo>
                <a:lnTo>
                  <a:pt x="7137" y="2375027"/>
                </a:lnTo>
                <a:lnTo>
                  <a:pt x="5791" y="2438527"/>
                </a:lnTo>
                <a:lnTo>
                  <a:pt x="4571" y="2502027"/>
                </a:lnTo>
                <a:lnTo>
                  <a:pt x="3467" y="2565527"/>
                </a:lnTo>
                <a:lnTo>
                  <a:pt x="2501" y="2629027"/>
                </a:lnTo>
                <a:lnTo>
                  <a:pt x="1003" y="2768727"/>
                </a:lnTo>
                <a:lnTo>
                  <a:pt x="482" y="2832227"/>
                </a:lnTo>
                <a:lnTo>
                  <a:pt x="203" y="2883027"/>
                </a:lnTo>
                <a:lnTo>
                  <a:pt x="0" y="3022727"/>
                </a:lnTo>
                <a:lnTo>
                  <a:pt x="215" y="3086227"/>
                </a:lnTo>
                <a:lnTo>
                  <a:pt x="647" y="3149727"/>
                </a:lnTo>
                <a:lnTo>
                  <a:pt x="1295" y="3213227"/>
                </a:lnTo>
                <a:lnTo>
                  <a:pt x="2171" y="3276854"/>
                </a:lnTo>
                <a:lnTo>
                  <a:pt x="4635" y="3391154"/>
                </a:lnTo>
                <a:lnTo>
                  <a:pt x="6235" y="3454654"/>
                </a:lnTo>
                <a:lnTo>
                  <a:pt x="8115" y="3505454"/>
                </a:lnTo>
                <a:lnTo>
                  <a:pt x="10261" y="3568954"/>
                </a:lnTo>
                <a:lnTo>
                  <a:pt x="12687" y="3619754"/>
                </a:lnTo>
                <a:lnTo>
                  <a:pt x="15405" y="3683254"/>
                </a:lnTo>
                <a:lnTo>
                  <a:pt x="18440" y="3734054"/>
                </a:lnTo>
                <a:lnTo>
                  <a:pt x="21767" y="3784854"/>
                </a:lnTo>
                <a:lnTo>
                  <a:pt x="25425" y="3835654"/>
                </a:lnTo>
                <a:lnTo>
                  <a:pt x="29413" y="3886454"/>
                </a:lnTo>
                <a:lnTo>
                  <a:pt x="33731" y="3937254"/>
                </a:lnTo>
                <a:lnTo>
                  <a:pt x="38404" y="3988054"/>
                </a:lnTo>
                <a:lnTo>
                  <a:pt x="43446" y="4026154"/>
                </a:lnTo>
                <a:lnTo>
                  <a:pt x="48844" y="4076954"/>
                </a:lnTo>
                <a:lnTo>
                  <a:pt x="54609" y="4115054"/>
                </a:lnTo>
                <a:lnTo>
                  <a:pt x="60782" y="4153154"/>
                </a:lnTo>
                <a:lnTo>
                  <a:pt x="67335" y="4203954"/>
                </a:lnTo>
                <a:lnTo>
                  <a:pt x="74295" y="4242054"/>
                </a:lnTo>
                <a:lnTo>
                  <a:pt x="81673" y="4280154"/>
                </a:lnTo>
                <a:lnTo>
                  <a:pt x="89484" y="4305554"/>
                </a:lnTo>
                <a:lnTo>
                  <a:pt x="97713" y="4343654"/>
                </a:lnTo>
                <a:lnTo>
                  <a:pt x="106400" y="4369054"/>
                </a:lnTo>
                <a:lnTo>
                  <a:pt x="115519" y="4407154"/>
                </a:lnTo>
                <a:lnTo>
                  <a:pt x="125120" y="4432554"/>
                </a:lnTo>
                <a:lnTo>
                  <a:pt x="145719" y="4483354"/>
                </a:lnTo>
                <a:lnTo>
                  <a:pt x="179006" y="4546854"/>
                </a:lnTo>
                <a:lnTo>
                  <a:pt x="203403" y="4584954"/>
                </a:lnTo>
                <a:lnTo>
                  <a:pt x="229819" y="4623054"/>
                </a:lnTo>
                <a:lnTo>
                  <a:pt x="258178" y="4648454"/>
                </a:lnTo>
                <a:lnTo>
                  <a:pt x="288340" y="4686554"/>
                </a:lnTo>
                <a:lnTo>
                  <a:pt x="320230" y="4711954"/>
                </a:lnTo>
                <a:lnTo>
                  <a:pt x="353733" y="4724654"/>
                </a:lnTo>
                <a:lnTo>
                  <a:pt x="388734" y="4750079"/>
                </a:lnTo>
                <a:lnTo>
                  <a:pt x="425145" y="4762779"/>
                </a:lnTo>
                <a:lnTo>
                  <a:pt x="462851" y="4775479"/>
                </a:lnTo>
                <a:lnTo>
                  <a:pt x="501751" y="4788179"/>
                </a:lnTo>
                <a:lnTo>
                  <a:pt x="843280" y="4788179"/>
                </a:lnTo>
                <a:lnTo>
                  <a:pt x="1200658" y="4686554"/>
                </a:lnTo>
                <a:lnTo>
                  <a:pt x="1243838" y="4661154"/>
                </a:lnTo>
                <a:lnTo>
                  <a:pt x="1327784" y="4635754"/>
                </a:lnTo>
                <a:lnTo>
                  <a:pt x="1368552" y="4610354"/>
                </a:lnTo>
                <a:lnTo>
                  <a:pt x="1446783" y="4584954"/>
                </a:lnTo>
                <a:lnTo>
                  <a:pt x="1484249" y="4559554"/>
                </a:lnTo>
                <a:lnTo>
                  <a:pt x="1520316" y="4546854"/>
                </a:lnTo>
                <a:lnTo>
                  <a:pt x="1588008" y="4521454"/>
                </a:lnTo>
                <a:lnTo>
                  <a:pt x="1619377" y="4496054"/>
                </a:lnTo>
                <a:lnTo>
                  <a:pt x="1649095" y="4483354"/>
                </a:lnTo>
                <a:lnTo>
                  <a:pt x="1676908" y="4470654"/>
                </a:lnTo>
                <a:lnTo>
                  <a:pt x="1702815" y="4470654"/>
                </a:lnTo>
                <a:lnTo>
                  <a:pt x="1726691" y="4457954"/>
                </a:lnTo>
                <a:lnTo>
                  <a:pt x="1770380" y="4457954"/>
                </a:lnTo>
                <a:lnTo>
                  <a:pt x="1809241" y="4445254"/>
                </a:lnTo>
                <a:lnTo>
                  <a:pt x="1873884" y="4419854"/>
                </a:lnTo>
                <a:lnTo>
                  <a:pt x="1923160" y="4381754"/>
                </a:lnTo>
                <a:lnTo>
                  <a:pt x="1959864" y="4318254"/>
                </a:lnTo>
                <a:lnTo>
                  <a:pt x="1986660" y="4254754"/>
                </a:lnTo>
                <a:lnTo>
                  <a:pt x="1997075" y="4216654"/>
                </a:lnTo>
                <a:lnTo>
                  <a:pt x="2005964" y="4178554"/>
                </a:lnTo>
                <a:lnTo>
                  <a:pt x="2013712" y="4140454"/>
                </a:lnTo>
                <a:lnTo>
                  <a:pt x="2020570" y="4089654"/>
                </a:lnTo>
                <a:lnTo>
                  <a:pt x="2027046" y="4051554"/>
                </a:lnTo>
                <a:lnTo>
                  <a:pt x="2033270" y="4000754"/>
                </a:lnTo>
                <a:lnTo>
                  <a:pt x="2039620" y="3962654"/>
                </a:lnTo>
                <a:lnTo>
                  <a:pt x="2046477" y="3924554"/>
                </a:lnTo>
                <a:lnTo>
                  <a:pt x="2054097" y="3873754"/>
                </a:lnTo>
                <a:lnTo>
                  <a:pt x="2062988" y="3835654"/>
                </a:lnTo>
                <a:lnTo>
                  <a:pt x="2073275" y="3797554"/>
                </a:lnTo>
                <a:lnTo>
                  <a:pt x="2085339" y="3759454"/>
                </a:lnTo>
                <a:lnTo>
                  <a:pt x="2099564" y="3721354"/>
                </a:lnTo>
                <a:lnTo>
                  <a:pt x="2116201" y="3683254"/>
                </a:lnTo>
                <a:lnTo>
                  <a:pt x="2135759" y="3645154"/>
                </a:lnTo>
                <a:lnTo>
                  <a:pt x="2192401" y="3619754"/>
                </a:lnTo>
                <a:lnTo>
                  <a:pt x="2245995" y="3594354"/>
                </a:lnTo>
                <a:lnTo>
                  <a:pt x="2296795" y="3556254"/>
                </a:lnTo>
                <a:lnTo>
                  <a:pt x="2345055" y="3530854"/>
                </a:lnTo>
                <a:lnTo>
                  <a:pt x="2391029" y="3505454"/>
                </a:lnTo>
                <a:lnTo>
                  <a:pt x="2434716" y="3480054"/>
                </a:lnTo>
                <a:lnTo>
                  <a:pt x="2476627" y="3454654"/>
                </a:lnTo>
                <a:lnTo>
                  <a:pt x="2516759" y="3441954"/>
                </a:lnTo>
                <a:lnTo>
                  <a:pt x="2555494" y="3416554"/>
                </a:lnTo>
                <a:lnTo>
                  <a:pt x="2592959" y="3391154"/>
                </a:lnTo>
                <a:lnTo>
                  <a:pt x="2629408" y="3365627"/>
                </a:lnTo>
                <a:lnTo>
                  <a:pt x="2700020" y="3314954"/>
                </a:lnTo>
                <a:lnTo>
                  <a:pt x="2734818" y="3302254"/>
                </a:lnTo>
                <a:lnTo>
                  <a:pt x="2838958" y="3225927"/>
                </a:lnTo>
                <a:lnTo>
                  <a:pt x="2874518" y="3200527"/>
                </a:lnTo>
                <a:lnTo>
                  <a:pt x="2910712" y="3175127"/>
                </a:lnTo>
                <a:lnTo>
                  <a:pt x="2947923" y="3149727"/>
                </a:lnTo>
                <a:lnTo>
                  <a:pt x="2986405" y="3124327"/>
                </a:lnTo>
                <a:lnTo>
                  <a:pt x="3067811" y="3060827"/>
                </a:lnTo>
                <a:lnTo>
                  <a:pt x="3111119" y="3022727"/>
                </a:lnTo>
                <a:lnTo>
                  <a:pt x="3156585" y="2997327"/>
                </a:lnTo>
                <a:lnTo>
                  <a:pt x="3204336" y="2959227"/>
                </a:lnTo>
                <a:lnTo>
                  <a:pt x="3254629" y="2921127"/>
                </a:lnTo>
                <a:lnTo>
                  <a:pt x="3272282" y="2908427"/>
                </a:lnTo>
                <a:lnTo>
                  <a:pt x="65544" y="2908427"/>
                </a:lnTo>
                <a:lnTo>
                  <a:pt x="333641" y="2095627"/>
                </a:lnTo>
                <a:lnTo>
                  <a:pt x="2993390" y="1867027"/>
                </a:lnTo>
                <a:lnTo>
                  <a:pt x="5058664" y="1828927"/>
                </a:lnTo>
                <a:lnTo>
                  <a:pt x="10980419" y="1828927"/>
                </a:lnTo>
                <a:lnTo>
                  <a:pt x="10980419" y="12700"/>
                </a:lnTo>
                <a:lnTo>
                  <a:pt x="318211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49223" y="3136392"/>
            <a:ext cx="4140835" cy="622935"/>
          </a:xfrm>
          <a:custGeom>
            <a:avLst/>
            <a:gdLst/>
            <a:ahLst/>
            <a:cxnLst/>
            <a:rect l="l" t="t" r="r" b="b"/>
            <a:pathLst>
              <a:path w="4140835" h="622935">
                <a:moveTo>
                  <a:pt x="4138167" y="0"/>
                </a:moveTo>
                <a:lnTo>
                  <a:pt x="2955036" y="76200"/>
                </a:lnTo>
                <a:lnTo>
                  <a:pt x="2424303" y="419354"/>
                </a:lnTo>
                <a:lnTo>
                  <a:pt x="0" y="622681"/>
                </a:lnTo>
                <a:lnTo>
                  <a:pt x="3207130" y="622681"/>
                </a:lnTo>
                <a:lnTo>
                  <a:pt x="3242564" y="597281"/>
                </a:lnTo>
                <a:lnTo>
                  <a:pt x="3330321" y="559181"/>
                </a:lnTo>
                <a:lnTo>
                  <a:pt x="3412871" y="508381"/>
                </a:lnTo>
                <a:lnTo>
                  <a:pt x="3490595" y="470281"/>
                </a:lnTo>
                <a:lnTo>
                  <a:pt x="3563239" y="419354"/>
                </a:lnTo>
                <a:lnTo>
                  <a:pt x="3631056" y="381254"/>
                </a:lnTo>
                <a:lnTo>
                  <a:pt x="3694176" y="343154"/>
                </a:lnTo>
                <a:lnTo>
                  <a:pt x="3752723" y="317754"/>
                </a:lnTo>
                <a:lnTo>
                  <a:pt x="3806698" y="279654"/>
                </a:lnTo>
                <a:lnTo>
                  <a:pt x="3856228" y="254127"/>
                </a:lnTo>
                <a:lnTo>
                  <a:pt x="3901313" y="228727"/>
                </a:lnTo>
                <a:lnTo>
                  <a:pt x="3942334" y="203327"/>
                </a:lnTo>
                <a:lnTo>
                  <a:pt x="3979037" y="177927"/>
                </a:lnTo>
                <a:lnTo>
                  <a:pt x="4011803" y="152527"/>
                </a:lnTo>
                <a:lnTo>
                  <a:pt x="4040631" y="139827"/>
                </a:lnTo>
                <a:lnTo>
                  <a:pt x="4065524" y="114427"/>
                </a:lnTo>
                <a:lnTo>
                  <a:pt x="4086733" y="101727"/>
                </a:lnTo>
                <a:lnTo>
                  <a:pt x="4104259" y="89027"/>
                </a:lnTo>
                <a:lnTo>
                  <a:pt x="4118229" y="63500"/>
                </a:lnTo>
                <a:lnTo>
                  <a:pt x="4128770" y="50800"/>
                </a:lnTo>
                <a:lnTo>
                  <a:pt x="4135881" y="38100"/>
                </a:lnTo>
                <a:lnTo>
                  <a:pt x="4139818" y="25400"/>
                </a:lnTo>
                <a:lnTo>
                  <a:pt x="4140454" y="12700"/>
                </a:lnTo>
                <a:lnTo>
                  <a:pt x="4138167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9746360" y="5566664"/>
            <a:ext cx="86042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Century Gothic"/>
                <a:cs typeface="Century Gothic"/>
              </a:rPr>
              <a:t>CENTRE</a:t>
            </a:r>
            <a:r>
              <a:rPr dirty="0" sz="1000" spc="-200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 spc="-15" b="1">
                <a:solidFill>
                  <a:srgbClr val="FFFFFF"/>
                </a:solidFill>
                <a:latin typeface="Century Gothic"/>
                <a:cs typeface="Century Gothic"/>
              </a:rPr>
              <a:t>STREET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535173" y="2992373"/>
            <a:ext cx="5882640" cy="2343785"/>
          </a:xfrm>
          <a:custGeom>
            <a:avLst/>
            <a:gdLst/>
            <a:ahLst/>
            <a:cxnLst/>
            <a:rect l="l" t="t" r="r" b="b"/>
            <a:pathLst>
              <a:path w="5882640" h="2343785">
                <a:moveTo>
                  <a:pt x="5882385" y="354075"/>
                </a:moveTo>
                <a:lnTo>
                  <a:pt x="4801361" y="2343531"/>
                </a:lnTo>
                <a:lnTo>
                  <a:pt x="0" y="2301748"/>
                </a:lnTo>
                <a:lnTo>
                  <a:pt x="138049" y="1612138"/>
                </a:lnTo>
                <a:lnTo>
                  <a:pt x="788670" y="1100201"/>
                </a:lnTo>
                <a:lnTo>
                  <a:pt x="1281684" y="1319657"/>
                </a:lnTo>
                <a:lnTo>
                  <a:pt x="1685925" y="1121156"/>
                </a:lnTo>
                <a:lnTo>
                  <a:pt x="2228088" y="1215136"/>
                </a:lnTo>
                <a:lnTo>
                  <a:pt x="2267585" y="943482"/>
                </a:lnTo>
                <a:lnTo>
                  <a:pt x="3075940" y="630046"/>
                </a:lnTo>
                <a:lnTo>
                  <a:pt x="4111244" y="807719"/>
                </a:lnTo>
                <a:lnTo>
                  <a:pt x="4800219" y="0"/>
                </a:lnTo>
                <a:lnTo>
                  <a:pt x="5882385" y="354075"/>
                </a:lnTo>
                <a:close/>
              </a:path>
            </a:pathLst>
          </a:custGeom>
          <a:ln w="25908">
            <a:solidFill>
              <a:srgbClr val="F4791F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640579" y="1914144"/>
            <a:ext cx="762000" cy="1287780"/>
          </a:xfrm>
          <a:custGeom>
            <a:avLst/>
            <a:gdLst/>
            <a:ahLst/>
            <a:cxnLst/>
            <a:rect l="l" t="t" r="r" b="b"/>
            <a:pathLst>
              <a:path w="762000" h="1287780">
                <a:moveTo>
                  <a:pt x="683895" y="0"/>
                </a:moveTo>
                <a:lnTo>
                  <a:pt x="0" y="0"/>
                </a:lnTo>
                <a:lnTo>
                  <a:pt x="761746" y="1287271"/>
                </a:lnTo>
                <a:lnTo>
                  <a:pt x="683895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183379" y="1063752"/>
            <a:ext cx="2740660" cy="2138045"/>
          </a:xfrm>
          <a:custGeom>
            <a:avLst/>
            <a:gdLst/>
            <a:ahLst/>
            <a:cxnLst/>
            <a:rect l="l" t="t" r="r" b="b"/>
            <a:pathLst>
              <a:path w="2740659" h="2138045">
                <a:moveTo>
                  <a:pt x="0" y="0"/>
                </a:moveTo>
                <a:lnTo>
                  <a:pt x="456692" y="0"/>
                </a:lnTo>
                <a:lnTo>
                  <a:pt x="1141730" y="0"/>
                </a:lnTo>
                <a:lnTo>
                  <a:pt x="2740152" y="0"/>
                </a:lnTo>
                <a:lnTo>
                  <a:pt x="2740152" y="496443"/>
                </a:lnTo>
                <a:lnTo>
                  <a:pt x="2740152" y="709168"/>
                </a:lnTo>
                <a:lnTo>
                  <a:pt x="2740152" y="851026"/>
                </a:lnTo>
                <a:lnTo>
                  <a:pt x="1141730" y="851026"/>
                </a:lnTo>
                <a:lnTo>
                  <a:pt x="1219708" y="2137664"/>
                </a:lnTo>
                <a:lnTo>
                  <a:pt x="456692" y="851026"/>
                </a:lnTo>
                <a:lnTo>
                  <a:pt x="0" y="851026"/>
                </a:lnTo>
                <a:lnTo>
                  <a:pt x="0" y="709168"/>
                </a:lnTo>
                <a:lnTo>
                  <a:pt x="0" y="496443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3D3D3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4183379" y="1063752"/>
            <a:ext cx="2740660" cy="852169"/>
          </a:xfrm>
          <a:prstGeom prst="rect">
            <a:avLst/>
          </a:prstGeom>
          <a:solidFill>
            <a:srgbClr val="F8F8F8"/>
          </a:solidFill>
        </p:spPr>
        <p:txBody>
          <a:bodyPr wrap="square" lIns="0" tIns="19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709295" marR="319405" indent="-419100">
              <a:lnSpc>
                <a:spcPct val="100000"/>
              </a:lnSpc>
            </a:pPr>
            <a:r>
              <a:rPr dirty="0" sz="1400" spc="-30">
                <a:latin typeface="Calibri"/>
                <a:cs typeface="Calibri"/>
              </a:rPr>
              <a:t>Larger </a:t>
            </a:r>
            <a:r>
              <a:rPr dirty="0" sz="1400" spc="-15">
                <a:latin typeface="Calibri"/>
                <a:cs typeface="Calibri"/>
              </a:rPr>
              <a:t>Mildred </a:t>
            </a:r>
            <a:r>
              <a:rPr dirty="0" sz="1400" spc="-5">
                <a:latin typeface="Calibri"/>
                <a:cs typeface="Calibri"/>
              </a:rPr>
              <a:t>Hailey</a:t>
            </a:r>
            <a:r>
              <a:rPr dirty="0" sz="1400" spc="-1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housing  </a:t>
            </a:r>
            <a:r>
              <a:rPr dirty="0" sz="1400" spc="-30">
                <a:latin typeface="Calibri"/>
                <a:cs typeface="Calibri"/>
              </a:rPr>
              <a:t>development</a:t>
            </a:r>
            <a:r>
              <a:rPr dirty="0" sz="1400" spc="65">
                <a:latin typeface="Calibri"/>
                <a:cs typeface="Calibri"/>
              </a:rPr>
              <a:t> </a:t>
            </a:r>
            <a:r>
              <a:rPr dirty="0" sz="1400" spc="-15">
                <a:latin typeface="Calibri"/>
                <a:cs typeface="Calibri"/>
              </a:rPr>
              <a:t>area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49476" y="3821429"/>
            <a:ext cx="73406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>
                <a:latin typeface="Century Gothic"/>
                <a:cs typeface="Century Gothic"/>
              </a:rPr>
              <a:t>Stop </a:t>
            </a:r>
            <a:r>
              <a:rPr dirty="0" sz="800">
                <a:latin typeface="Century Gothic"/>
                <a:cs typeface="Century Gothic"/>
              </a:rPr>
              <a:t>and</a:t>
            </a:r>
            <a:r>
              <a:rPr dirty="0" sz="800" spc="-130">
                <a:latin typeface="Century Gothic"/>
                <a:cs typeface="Century Gothic"/>
              </a:rPr>
              <a:t> </a:t>
            </a:r>
            <a:r>
              <a:rPr dirty="0" sz="800" spc="-15">
                <a:latin typeface="Century Gothic"/>
                <a:cs typeface="Century Gothic"/>
              </a:rPr>
              <a:t>Shop</a:t>
            </a:r>
            <a:endParaRPr sz="800">
              <a:latin typeface="Century Gothic"/>
              <a:cs typeface="Century Gothic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670292" y="1975104"/>
            <a:ext cx="1708785" cy="1784985"/>
          </a:xfrm>
          <a:custGeom>
            <a:avLst/>
            <a:gdLst/>
            <a:ahLst/>
            <a:cxnLst/>
            <a:rect l="l" t="t" r="r" b="b"/>
            <a:pathLst>
              <a:path w="1708784" h="1784985">
                <a:moveTo>
                  <a:pt x="1708277" y="0"/>
                </a:moveTo>
                <a:lnTo>
                  <a:pt x="1130046" y="0"/>
                </a:lnTo>
                <a:lnTo>
                  <a:pt x="0" y="1784477"/>
                </a:lnTo>
                <a:lnTo>
                  <a:pt x="1708277" y="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670292" y="1083563"/>
            <a:ext cx="3058795" cy="2676525"/>
          </a:xfrm>
          <a:custGeom>
            <a:avLst/>
            <a:gdLst/>
            <a:ahLst/>
            <a:cxnLst/>
            <a:rect l="l" t="t" r="r" b="b"/>
            <a:pathLst>
              <a:path w="3058795" h="2676525">
                <a:moveTo>
                  <a:pt x="744854" y="0"/>
                </a:moveTo>
                <a:lnTo>
                  <a:pt x="1130553" y="0"/>
                </a:lnTo>
                <a:lnTo>
                  <a:pt x="1708911" y="0"/>
                </a:lnTo>
                <a:lnTo>
                  <a:pt x="3058667" y="0"/>
                </a:lnTo>
                <a:lnTo>
                  <a:pt x="3058667" y="519811"/>
                </a:lnTo>
                <a:lnTo>
                  <a:pt x="3058667" y="742569"/>
                </a:lnTo>
                <a:lnTo>
                  <a:pt x="3058667" y="891159"/>
                </a:lnTo>
                <a:lnTo>
                  <a:pt x="1708911" y="891159"/>
                </a:lnTo>
                <a:lnTo>
                  <a:pt x="0" y="2676144"/>
                </a:lnTo>
                <a:lnTo>
                  <a:pt x="1130553" y="891159"/>
                </a:lnTo>
                <a:lnTo>
                  <a:pt x="744854" y="891159"/>
                </a:lnTo>
                <a:lnTo>
                  <a:pt x="744854" y="742569"/>
                </a:lnTo>
                <a:lnTo>
                  <a:pt x="744854" y="519811"/>
                </a:lnTo>
                <a:lnTo>
                  <a:pt x="744854" y="0"/>
                </a:lnTo>
                <a:close/>
              </a:path>
            </a:pathLst>
          </a:custGeom>
          <a:ln w="6096">
            <a:solidFill>
              <a:srgbClr val="3D3D3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8415528" y="1083563"/>
            <a:ext cx="2313940" cy="891540"/>
          </a:xfrm>
          <a:prstGeom prst="rect">
            <a:avLst/>
          </a:prstGeom>
          <a:solidFill>
            <a:srgbClr val="F8F8F8"/>
          </a:solidFill>
        </p:spPr>
        <p:txBody>
          <a:bodyPr wrap="square" lIns="0" tIns="19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Times New Roman"/>
              <a:cs typeface="Times New Roman"/>
            </a:endParaRPr>
          </a:p>
          <a:p>
            <a:pPr marL="528955" marR="400685" indent="-175260">
              <a:lnSpc>
                <a:spcPct val="100000"/>
              </a:lnSpc>
            </a:pPr>
            <a:r>
              <a:rPr dirty="0" sz="1400" spc="-30">
                <a:latin typeface="Calibri"/>
                <a:cs typeface="Calibri"/>
              </a:rPr>
              <a:t>Centre Street Partners  development</a:t>
            </a:r>
            <a:r>
              <a:rPr dirty="0" sz="1400" spc="50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site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290559" y="4052315"/>
            <a:ext cx="676910" cy="650875"/>
          </a:xfrm>
          <a:custGeom>
            <a:avLst/>
            <a:gdLst/>
            <a:ahLst/>
            <a:cxnLst/>
            <a:rect l="l" t="t" r="r" b="b"/>
            <a:pathLst>
              <a:path w="676909" h="650875">
                <a:moveTo>
                  <a:pt x="338328" y="0"/>
                </a:moveTo>
                <a:lnTo>
                  <a:pt x="288290" y="3555"/>
                </a:lnTo>
                <a:lnTo>
                  <a:pt x="240665" y="13715"/>
                </a:lnTo>
                <a:lnTo>
                  <a:pt x="195707" y="30225"/>
                </a:lnTo>
                <a:lnTo>
                  <a:pt x="154050" y="52450"/>
                </a:lnTo>
                <a:lnTo>
                  <a:pt x="116332" y="79755"/>
                </a:lnTo>
                <a:lnTo>
                  <a:pt x="82931" y="111886"/>
                </a:lnTo>
                <a:lnTo>
                  <a:pt x="54483" y="148081"/>
                </a:lnTo>
                <a:lnTo>
                  <a:pt x="31496" y="188086"/>
                </a:lnTo>
                <a:lnTo>
                  <a:pt x="14350" y="231266"/>
                </a:lnTo>
                <a:lnTo>
                  <a:pt x="3683" y="277240"/>
                </a:lnTo>
                <a:lnTo>
                  <a:pt x="0" y="325246"/>
                </a:lnTo>
                <a:lnTo>
                  <a:pt x="3683" y="373252"/>
                </a:lnTo>
                <a:lnTo>
                  <a:pt x="14350" y="419226"/>
                </a:lnTo>
                <a:lnTo>
                  <a:pt x="31496" y="462406"/>
                </a:lnTo>
                <a:lnTo>
                  <a:pt x="54483" y="502411"/>
                </a:lnTo>
                <a:lnTo>
                  <a:pt x="82931" y="538606"/>
                </a:lnTo>
                <a:lnTo>
                  <a:pt x="116332" y="570737"/>
                </a:lnTo>
                <a:lnTo>
                  <a:pt x="154050" y="598042"/>
                </a:lnTo>
                <a:lnTo>
                  <a:pt x="195707" y="620267"/>
                </a:lnTo>
                <a:lnTo>
                  <a:pt x="240665" y="636777"/>
                </a:lnTo>
                <a:lnTo>
                  <a:pt x="288290" y="646937"/>
                </a:lnTo>
                <a:lnTo>
                  <a:pt x="338328" y="650493"/>
                </a:lnTo>
                <a:lnTo>
                  <a:pt x="388366" y="646937"/>
                </a:lnTo>
                <a:lnTo>
                  <a:pt x="435991" y="636777"/>
                </a:lnTo>
                <a:lnTo>
                  <a:pt x="480949" y="620267"/>
                </a:lnTo>
                <a:lnTo>
                  <a:pt x="522605" y="598042"/>
                </a:lnTo>
                <a:lnTo>
                  <a:pt x="560324" y="570737"/>
                </a:lnTo>
                <a:lnTo>
                  <a:pt x="593725" y="538606"/>
                </a:lnTo>
                <a:lnTo>
                  <a:pt x="622173" y="502411"/>
                </a:lnTo>
                <a:lnTo>
                  <a:pt x="645160" y="462406"/>
                </a:lnTo>
                <a:lnTo>
                  <a:pt x="662305" y="419226"/>
                </a:lnTo>
                <a:lnTo>
                  <a:pt x="672973" y="373252"/>
                </a:lnTo>
                <a:lnTo>
                  <a:pt x="676656" y="325246"/>
                </a:lnTo>
                <a:lnTo>
                  <a:pt x="672973" y="277240"/>
                </a:lnTo>
                <a:lnTo>
                  <a:pt x="662305" y="231266"/>
                </a:lnTo>
                <a:lnTo>
                  <a:pt x="645160" y="188086"/>
                </a:lnTo>
                <a:lnTo>
                  <a:pt x="622173" y="148081"/>
                </a:lnTo>
                <a:lnTo>
                  <a:pt x="593725" y="111886"/>
                </a:lnTo>
                <a:lnTo>
                  <a:pt x="560324" y="79755"/>
                </a:lnTo>
                <a:lnTo>
                  <a:pt x="522605" y="52450"/>
                </a:lnTo>
                <a:lnTo>
                  <a:pt x="480949" y="30225"/>
                </a:lnTo>
                <a:lnTo>
                  <a:pt x="435991" y="13715"/>
                </a:lnTo>
                <a:lnTo>
                  <a:pt x="388366" y="3555"/>
                </a:lnTo>
                <a:lnTo>
                  <a:pt x="3383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291321" y="4054602"/>
            <a:ext cx="676910" cy="650875"/>
          </a:xfrm>
          <a:custGeom>
            <a:avLst/>
            <a:gdLst/>
            <a:ahLst/>
            <a:cxnLst/>
            <a:rect l="l" t="t" r="r" b="b"/>
            <a:pathLst>
              <a:path w="676909" h="650875">
                <a:moveTo>
                  <a:pt x="0" y="325247"/>
                </a:moveTo>
                <a:lnTo>
                  <a:pt x="3682" y="277241"/>
                </a:lnTo>
                <a:lnTo>
                  <a:pt x="14350" y="231267"/>
                </a:lnTo>
                <a:lnTo>
                  <a:pt x="31496" y="188087"/>
                </a:lnTo>
                <a:lnTo>
                  <a:pt x="54482" y="148081"/>
                </a:lnTo>
                <a:lnTo>
                  <a:pt x="82930" y="111887"/>
                </a:lnTo>
                <a:lnTo>
                  <a:pt x="116331" y="79756"/>
                </a:lnTo>
                <a:lnTo>
                  <a:pt x="154050" y="52450"/>
                </a:lnTo>
                <a:lnTo>
                  <a:pt x="195706" y="30225"/>
                </a:lnTo>
                <a:lnTo>
                  <a:pt x="240664" y="13716"/>
                </a:lnTo>
                <a:lnTo>
                  <a:pt x="288289" y="3556"/>
                </a:lnTo>
                <a:lnTo>
                  <a:pt x="338327" y="0"/>
                </a:lnTo>
                <a:lnTo>
                  <a:pt x="388366" y="3556"/>
                </a:lnTo>
                <a:lnTo>
                  <a:pt x="435991" y="13716"/>
                </a:lnTo>
                <a:lnTo>
                  <a:pt x="480949" y="30225"/>
                </a:lnTo>
                <a:lnTo>
                  <a:pt x="522604" y="52450"/>
                </a:lnTo>
                <a:lnTo>
                  <a:pt x="560324" y="79756"/>
                </a:lnTo>
                <a:lnTo>
                  <a:pt x="593725" y="111887"/>
                </a:lnTo>
                <a:lnTo>
                  <a:pt x="622173" y="148081"/>
                </a:lnTo>
                <a:lnTo>
                  <a:pt x="645159" y="188087"/>
                </a:lnTo>
                <a:lnTo>
                  <a:pt x="662304" y="231267"/>
                </a:lnTo>
                <a:lnTo>
                  <a:pt x="672973" y="277241"/>
                </a:lnTo>
                <a:lnTo>
                  <a:pt x="676655" y="325247"/>
                </a:lnTo>
                <a:lnTo>
                  <a:pt x="672973" y="373253"/>
                </a:lnTo>
                <a:lnTo>
                  <a:pt x="662304" y="419227"/>
                </a:lnTo>
                <a:lnTo>
                  <a:pt x="645159" y="462406"/>
                </a:lnTo>
                <a:lnTo>
                  <a:pt x="622173" y="502412"/>
                </a:lnTo>
                <a:lnTo>
                  <a:pt x="593725" y="538607"/>
                </a:lnTo>
                <a:lnTo>
                  <a:pt x="560324" y="570738"/>
                </a:lnTo>
                <a:lnTo>
                  <a:pt x="522604" y="598043"/>
                </a:lnTo>
                <a:lnTo>
                  <a:pt x="480949" y="620268"/>
                </a:lnTo>
                <a:lnTo>
                  <a:pt x="435991" y="636778"/>
                </a:lnTo>
                <a:lnTo>
                  <a:pt x="388366" y="646938"/>
                </a:lnTo>
                <a:lnTo>
                  <a:pt x="338327" y="650494"/>
                </a:lnTo>
                <a:lnTo>
                  <a:pt x="288289" y="646938"/>
                </a:lnTo>
                <a:lnTo>
                  <a:pt x="240664" y="636778"/>
                </a:lnTo>
                <a:lnTo>
                  <a:pt x="195706" y="620268"/>
                </a:lnTo>
                <a:lnTo>
                  <a:pt x="154050" y="598043"/>
                </a:lnTo>
                <a:lnTo>
                  <a:pt x="116331" y="570738"/>
                </a:lnTo>
                <a:lnTo>
                  <a:pt x="82930" y="538607"/>
                </a:lnTo>
                <a:lnTo>
                  <a:pt x="54482" y="502412"/>
                </a:lnTo>
                <a:lnTo>
                  <a:pt x="31496" y="462406"/>
                </a:lnTo>
                <a:lnTo>
                  <a:pt x="14350" y="419227"/>
                </a:lnTo>
                <a:lnTo>
                  <a:pt x="3682" y="373253"/>
                </a:lnTo>
                <a:lnTo>
                  <a:pt x="0" y="325247"/>
                </a:lnTo>
                <a:close/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7724647" y="4086225"/>
            <a:ext cx="1493520" cy="101091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7597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Arial Black"/>
                <a:cs typeface="Arial Black"/>
              </a:rPr>
              <a:t>T</a:t>
            </a:r>
            <a:endParaRPr sz="2800">
              <a:latin typeface="Arial Black"/>
              <a:cs typeface="Arial Black"/>
            </a:endParaRPr>
          </a:p>
          <a:p>
            <a:pPr algn="ctr">
              <a:lnSpc>
                <a:spcPts val="1675"/>
              </a:lnSpc>
              <a:spcBef>
                <a:spcPts val="1050"/>
              </a:spcBef>
            </a:pPr>
            <a:r>
              <a:rPr dirty="0" sz="1400" spc="-5" b="1">
                <a:latin typeface="Century Gothic"/>
                <a:cs typeface="Century Gothic"/>
              </a:rPr>
              <a:t>Jackson </a:t>
            </a:r>
            <a:r>
              <a:rPr dirty="0" sz="1400" b="1">
                <a:latin typeface="Century Gothic"/>
                <a:cs typeface="Century Gothic"/>
              </a:rPr>
              <a:t>Sq</a:t>
            </a:r>
            <a:r>
              <a:rPr dirty="0" sz="1400" spc="-310" b="1">
                <a:latin typeface="Century Gothic"/>
                <a:cs typeface="Century Gothic"/>
              </a:rPr>
              <a:t> </a:t>
            </a:r>
            <a:r>
              <a:rPr dirty="0" sz="1400" spc="-5" b="1">
                <a:latin typeface="Century Gothic"/>
                <a:cs typeface="Century Gothic"/>
              </a:rPr>
              <a:t>MBTA</a:t>
            </a:r>
            <a:endParaRPr sz="1400">
              <a:latin typeface="Century Gothic"/>
              <a:cs typeface="Century Gothic"/>
            </a:endParaRPr>
          </a:p>
          <a:p>
            <a:pPr algn="ctr" marL="30480">
              <a:lnSpc>
                <a:spcPts val="1675"/>
              </a:lnSpc>
            </a:pPr>
            <a:r>
              <a:rPr dirty="0" sz="1400" b="1">
                <a:latin typeface="Century Gothic"/>
                <a:cs typeface="Century Gothic"/>
              </a:rPr>
              <a:t>Station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85216" y="5241035"/>
            <a:ext cx="6993890" cy="1617345"/>
          </a:xfrm>
          <a:custGeom>
            <a:avLst/>
            <a:gdLst/>
            <a:ahLst/>
            <a:cxnLst/>
            <a:rect l="l" t="t" r="r" b="b"/>
            <a:pathLst>
              <a:path w="6993890" h="1617345">
                <a:moveTo>
                  <a:pt x="46685" y="0"/>
                </a:moveTo>
                <a:lnTo>
                  <a:pt x="0" y="1616722"/>
                </a:lnTo>
                <a:lnTo>
                  <a:pt x="6115304" y="1616722"/>
                </a:lnTo>
                <a:lnTo>
                  <a:pt x="6993635" y="104012"/>
                </a:lnTo>
                <a:lnTo>
                  <a:pt x="1653413" y="48767"/>
                </a:lnTo>
                <a:lnTo>
                  <a:pt x="4668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1225" y="113538"/>
            <a:ext cx="647128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2 and 6 Lamartine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Street </a:t>
            </a: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Site Map and</a:t>
            </a:r>
            <a:r>
              <a:rPr dirty="0" sz="2400" spc="-28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Program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76871" y="2811779"/>
            <a:ext cx="246888" cy="2301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01840" y="3166872"/>
            <a:ext cx="267970" cy="99060"/>
          </a:xfrm>
          <a:custGeom>
            <a:avLst/>
            <a:gdLst/>
            <a:ahLst/>
            <a:cxnLst/>
            <a:rect l="l" t="t" r="r" b="b"/>
            <a:pathLst>
              <a:path w="267970" h="99060">
                <a:moveTo>
                  <a:pt x="110489" y="0"/>
                </a:moveTo>
                <a:lnTo>
                  <a:pt x="82041" y="1524"/>
                </a:lnTo>
                <a:lnTo>
                  <a:pt x="53975" y="6095"/>
                </a:lnTo>
                <a:lnTo>
                  <a:pt x="26542" y="13715"/>
                </a:lnTo>
                <a:lnTo>
                  <a:pt x="0" y="24383"/>
                </a:lnTo>
                <a:lnTo>
                  <a:pt x="26288" y="39115"/>
                </a:lnTo>
                <a:lnTo>
                  <a:pt x="50800" y="56641"/>
                </a:lnTo>
                <a:lnTo>
                  <a:pt x="73405" y="76453"/>
                </a:lnTo>
                <a:lnTo>
                  <a:pt x="93852" y="98678"/>
                </a:lnTo>
                <a:lnTo>
                  <a:pt x="134365" y="80644"/>
                </a:lnTo>
                <a:lnTo>
                  <a:pt x="176656" y="67817"/>
                </a:lnTo>
                <a:lnTo>
                  <a:pt x="220090" y="60198"/>
                </a:lnTo>
                <a:lnTo>
                  <a:pt x="264413" y="58165"/>
                </a:lnTo>
                <a:lnTo>
                  <a:pt x="267842" y="58165"/>
                </a:lnTo>
                <a:lnTo>
                  <a:pt x="232409" y="34036"/>
                </a:lnTo>
                <a:lnTo>
                  <a:pt x="193928" y="16128"/>
                </a:lnTo>
                <a:lnTo>
                  <a:pt x="153034" y="4699"/>
                </a:lnTo>
                <a:lnTo>
                  <a:pt x="110489" y="0"/>
                </a:lnTo>
                <a:close/>
              </a:path>
            </a:pathLst>
          </a:custGeom>
          <a:solidFill>
            <a:srgbClr val="5282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86956" y="3174492"/>
            <a:ext cx="286385" cy="185420"/>
          </a:xfrm>
          <a:custGeom>
            <a:avLst/>
            <a:gdLst/>
            <a:ahLst/>
            <a:cxnLst/>
            <a:rect l="l" t="t" r="r" b="b"/>
            <a:pathLst>
              <a:path w="286384" h="185420">
                <a:moveTo>
                  <a:pt x="30479" y="0"/>
                </a:moveTo>
                <a:lnTo>
                  <a:pt x="0" y="381"/>
                </a:lnTo>
                <a:lnTo>
                  <a:pt x="0" y="185420"/>
                </a:lnTo>
                <a:lnTo>
                  <a:pt x="61975" y="182880"/>
                </a:lnTo>
                <a:lnTo>
                  <a:pt x="148717" y="169037"/>
                </a:lnTo>
                <a:lnTo>
                  <a:pt x="211709" y="148590"/>
                </a:lnTo>
                <a:lnTo>
                  <a:pt x="272796" y="114173"/>
                </a:lnTo>
                <a:lnTo>
                  <a:pt x="279400" y="109093"/>
                </a:lnTo>
                <a:lnTo>
                  <a:pt x="286385" y="104521"/>
                </a:lnTo>
                <a:lnTo>
                  <a:pt x="198754" y="38354"/>
                </a:lnTo>
                <a:lnTo>
                  <a:pt x="105028" y="8000"/>
                </a:lnTo>
                <a:lnTo>
                  <a:pt x="30479" y="0"/>
                </a:lnTo>
                <a:close/>
              </a:path>
            </a:pathLst>
          </a:custGeom>
          <a:solidFill>
            <a:srgbClr val="5282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316723" y="2791967"/>
            <a:ext cx="167640" cy="458470"/>
          </a:xfrm>
          <a:custGeom>
            <a:avLst/>
            <a:gdLst/>
            <a:ahLst/>
            <a:cxnLst/>
            <a:rect l="l" t="t" r="r" b="b"/>
            <a:pathLst>
              <a:path w="167640" h="458469">
                <a:moveTo>
                  <a:pt x="83566" y="0"/>
                </a:moveTo>
                <a:lnTo>
                  <a:pt x="45466" y="50927"/>
                </a:lnTo>
                <a:lnTo>
                  <a:pt x="23622" y="99822"/>
                </a:lnTo>
                <a:lnTo>
                  <a:pt x="6730" y="151257"/>
                </a:lnTo>
                <a:lnTo>
                  <a:pt x="0" y="195326"/>
                </a:lnTo>
                <a:lnTo>
                  <a:pt x="5079" y="233045"/>
                </a:lnTo>
                <a:lnTo>
                  <a:pt x="19176" y="263398"/>
                </a:lnTo>
                <a:lnTo>
                  <a:pt x="40512" y="285242"/>
                </a:lnTo>
                <a:lnTo>
                  <a:pt x="67055" y="297180"/>
                </a:lnTo>
                <a:lnTo>
                  <a:pt x="67055" y="458470"/>
                </a:lnTo>
                <a:lnTo>
                  <a:pt x="100075" y="458470"/>
                </a:lnTo>
                <a:lnTo>
                  <a:pt x="100075" y="297180"/>
                </a:lnTo>
                <a:lnTo>
                  <a:pt x="126746" y="285369"/>
                </a:lnTo>
                <a:lnTo>
                  <a:pt x="147954" y="263525"/>
                </a:lnTo>
                <a:lnTo>
                  <a:pt x="162051" y="233045"/>
                </a:lnTo>
                <a:lnTo>
                  <a:pt x="167131" y="195326"/>
                </a:lnTo>
                <a:lnTo>
                  <a:pt x="160400" y="151257"/>
                </a:lnTo>
                <a:lnTo>
                  <a:pt x="143509" y="99822"/>
                </a:lnTo>
                <a:lnTo>
                  <a:pt x="121666" y="50927"/>
                </a:lnTo>
                <a:lnTo>
                  <a:pt x="99949" y="14351"/>
                </a:lnTo>
                <a:lnTo>
                  <a:pt x="83566" y="0"/>
                </a:lnTo>
                <a:close/>
              </a:path>
            </a:pathLst>
          </a:custGeom>
          <a:solidFill>
            <a:srgbClr val="5282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470647" y="3003804"/>
            <a:ext cx="123189" cy="279400"/>
          </a:xfrm>
          <a:custGeom>
            <a:avLst/>
            <a:gdLst/>
            <a:ahLst/>
            <a:cxnLst/>
            <a:rect l="l" t="t" r="r" b="b"/>
            <a:pathLst>
              <a:path w="123190" h="279400">
                <a:moveTo>
                  <a:pt x="61595" y="0"/>
                </a:moveTo>
                <a:lnTo>
                  <a:pt x="46354" y="15240"/>
                </a:lnTo>
                <a:lnTo>
                  <a:pt x="25780" y="51816"/>
                </a:lnTo>
                <a:lnTo>
                  <a:pt x="7747" y="96012"/>
                </a:lnTo>
                <a:lnTo>
                  <a:pt x="0" y="134493"/>
                </a:lnTo>
                <a:lnTo>
                  <a:pt x="2794" y="156083"/>
                </a:lnTo>
                <a:lnTo>
                  <a:pt x="11810" y="175260"/>
                </a:lnTo>
                <a:lnTo>
                  <a:pt x="26161" y="190626"/>
                </a:lnTo>
                <a:lnTo>
                  <a:pt x="45084" y="200913"/>
                </a:lnTo>
                <a:lnTo>
                  <a:pt x="45084" y="278892"/>
                </a:lnTo>
                <a:lnTo>
                  <a:pt x="77977" y="278892"/>
                </a:lnTo>
                <a:lnTo>
                  <a:pt x="77977" y="200913"/>
                </a:lnTo>
                <a:lnTo>
                  <a:pt x="96900" y="190626"/>
                </a:lnTo>
                <a:lnTo>
                  <a:pt x="111251" y="175260"/>
                </a:lnTo>
                <a:lnTo>
                  <a:pt x="120396" y="156083"/>
                </a:lnTo>
                <a:lnTo>
                  <a:pt x="123062" y="134493"/>
                </a:lnTo>
                <a:lnTo>
                  <a:pt x="115316" y="95885"/>
                </a:lnTo>
                <a:lnTo>
                  <a:pt x="97281" y="51688"/>
                </a:lnTo>
                <a:lnTo>
                  <a:pt x="76834" y="15112"/>
                </a:lnTo>
                <a:lnTo>
                  <a:pt x="61595" y="0"/>
                </a:lnTo>
                <a:close/>
              </a:path>
            </a:pathLst>
          </a:custGeom>
          <a:solidFill>
            <a:srgbClr val="5282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950964" y="3249167"/>
            <a:ext cx="647700" cy="132715"/>
          </a:xfrm>
          <a:custGeom>
            <a:avLst/>
            <a:gdLst/>
            <a:ahLst/>
            <a:cxnLst/>
            <a:rect l="l" t="t" r="r" b="b"/>
            <a:pathLst>
              <a:path w="647700" h="132714">
                <a:moveTo>
                  <a:pt x="421258" y="0"/>
                </a:moveTo>
                <a:lnTo>
                  <a:pt x="415925" y="0"/>
                </a:lnTo>
                <a:lnTo>
                  <a:pt x="359028" y="4318"/>
                </a:lnTo>
                <a:lnTo>
                  <a:pt x="306196" y="16637"/>
                </a:lnTo>
                <a:lnTo>
                  <a:pt x="259079" y="36703"/>
                </a:lnTo>
                <a:lnTo>
                  <a:pt x="219328" y="63627"/>
                </a:lnTo>
                <a:lnTo>
                  <a:pt x="210184" y="69977"/>
                </a:lnTo>
                <a:lnTo>
                  <a:pt x="183768" y="84836"/>
                </a:lnTo>
                <a:lnTo>
                  <a:pt x="139953" y="103505"/>
                </a:lnTo>
                <a:lnTo>
                  <a:pt x="78739" y="121031"/>
                </a:lnTo>
                <a:lnTo>
                  <a:pt x="0" y="132587"/>
                </a:lnTo>
                <a:lnTo>
                  <a:pt x="647572" y="132587"/>
                </a:lnTo>
                <a:lnTo>
                  <a:pt x="647572" y="92456"/>
                </a:lnTo>
                <a:lnTo>
                  <a:pt x="618235" y="69087"/>
                </a:lnTo>
                <a:lnTo>
                  <a:pt x="613409" y="64643"/>
                </a:lnTo>
                <a:lnTo>
                  <a:pt x="608329" y="60452"/>
                </a:lnTo>
                <a:lnTo>
                  <a:pt x="603250" y="56387"/>
                </a:lnTo>
                <a:lnTo>
                  <a:pt x="597915" y="52451"/>
                </a:lnTo>
                <a:lnTo>
                  <a:pt x="597915" y="33020"/>
                </a:lnTo>
                <a:lnTo>
                  <a:pt x="564768" y="33020"/>
                </a:lnTo>
                <a:lnTo>
                  <a:pt x="540892" y="22606"/>
                </a:lnTo>
                <a:lnTo>
                  <a:pt x="516381" y="14224"/>
                </a:lnTo>
                <a:lnTo>
                  <a:pt x="491235" y="7874"/>
                </a:lnTo>
                <a:lnTo>
                  <a:pt x="465581" y="3429"/>
                </a:lnTo>
                <a:lnTo>
                  <a:pt x="465581" y="381"/>
                </a:lnTo>
                <a:lnTo>
                  <a:pt x="426846" y="381"/>
                </a:lnTo>
                <a:lnTo>
                  <a:pt x="421258" y="0"/>
                </a:lnTo>
                <a:close/>
              </a:path>
            </a:pathLst>
          </a:custGeom>
          <a:solidFill>
            <a:srgbClr val="5282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886956" y="3381755"/>
            <a:ext cx="711835" cy="91440"/>
          </a:xfrm>
          <a:custGeom>
            <a:avLst/>
            <a:gdLst/>
            <a:ahLst/>
            <a:cxnLst/>
            <a:rect l="l" t="t" r="r" b="b"/>
            <a:pathLst>
              <a:path w="711834" h="91439">
                <a:moveTo>
                  <a:pt x="0" y="0"/>
                </a:moveTo>
                <a:lnTo>
                  <a:pt x="0" y="91313"/>
                </a:lnTo>
                <a:lnTo>
                  <a:pt x="711453" y="91313"/>
                </a:lnTo>
                <a:lnTo>
                  <a:pt x="711453" y="127"/>
                </a:lnTo>
                <a:lnTo>
                  <a:pt x="0" y="0"/>
                </a:lnTo>
                <a:close/>
              </a:path>
            </a:pathLst>
          </a:custGeom>
          <a:solidFill>
            <a:srgbClr val="5282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973823" y="2308860"/>
            <a:ext cx="147827" cy="1493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418831" y="2308860"/>
            <a:ext cx="147827" cy="1493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862571" y="2049779"/>
            <a:ext cx="814069" cy="333375"/>
          </a:xfrm>
          <a:custGeom>
            <a:avLst/>
            <a:gdLst/>
            <a:ahLst/>
            <a:cxnLst/>
            <a:rect l="l" t="t" r="r" b="b"/>
            <a:pathLst>
              <a:path w="814070" h="333375">
                <a:moveTo>
                  <a:pt x="450342" y="0"/>
                </a:moveTo>
                <a:lnTo>
                  <a:pt x="178816" y="0"/>
                </a:lnTo>
                <a:lnTo>
                  <a:pt x="164337" y="1397"/>
                </a:lnTo>
                <a:lnTo>
                  <a:pt x="125983" y="21336"/>
                </a:lnTo>
                <a:lnTo>
                  <a:pt x="0" y="163830"/>
                </a:lnTo>
                <a:lnTo>
                  <a:pt x="0" y="259207"/>
                </a:lnTo>
                <a:lnTo>
                  <a:pt x="5842" y="287909"/>
                </a:lnTo>
                <a:lnTo>
                  <a:pt x="21717" y="311531"/>
                </a:lnTo>
                <a:lnTo>
                  <a:pt x="45338" y="327406"/>
                </a:lnTo>
                <a:lnTo>
                  <a:pt x="74168" y="333248"/>
                </a:lnTo>
                <a:lnTo>
                  <a:pt x="83438" y="333248"/>
                </a:lnTo>
                <a:lnTo>
                  <a:pt x="91312" y="293497"/>
                </a:lnTo>
                <a:lnTo>
                  <a:pt x="113156" y="261239"/>
                </a:lnTo>
                <a:lnTo>
                  <a:pt x="145542" y="239395"/>
                </a:lnTo>
                <a:lnTo>
                  <a:pt x="185293" y="231394"/>
                </a:lnTo>
                <a:lnTo>
                  <a:pt x="813561" y="231394"/>
                </a:lnTo>
                <a:lnTo>
                  <a:pt x="808101" y="204724"/>
                </a:lnTo>
                <a:lnTo>
                  <a:pt x="788161" y="175260"/>
                </a:lnTo>
                <a:lnTo>
                  <a:pt x="758698" y="155448"/>
                </a:lnTo>
                <a:lnTo>
                  <a:pt x="722756" y="148082"/>
                </a:lnTo>
                <a:lnTo>
                  <a:pt x="52831" y="148082"/>
                </a:lnTo>
                <a:lnTo>
                  <a:pt x="152907" y="48133"/>
                </a:lnTo>
                <a:lnTo>
                  <a:pt x="158750" y="43307"/>
                </a:lnTo>
                <a:lnTo>
                  <a:pt x="165226" y="39750"/>
                </a:lnTo>
                <a:lnTo>
                  <a:pt x="171957" y="37719"/>
                </a:lnTo>
                <a:lnTo>
                  <a:pt x="178816" y="37084"/>
                </a:lnTo>
                <a:lnTo>
                  <a:pt x="519049" y="37084"/>
                </a:lnTo>
                <a:lnTo>
                  <a:pt x="491871" y="12065"/>
                </a:lnTo>
                <a:lnTo>
                  <a:pt x="45034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168895" y="2086355"/>
            <a:ext cx="0" cy="112395"/>
          </a:xfrm>
          <a:custGeom>
            <a:avLst/>
            <a:gdLst/>
            <a:ahLst/>
            <a:cxnLst/>
            <a:rect l="l" t="t" r="r" b="b"/>
            <a:pathLst>
              <a:path w="0" h="112394">
                <a:moveTo>
                  <a:pt x="0" y="0"/>
                </a:moveTo>
                <a:lnTo>
                  <a:pt x="0" y="112141"/>
                </a:lnTo>
              </a:path>
            </a:pathLst>
          </a:custGeom>
          <a:ln w="3704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313676" y="2086355"/>
            <a:ext cx="195072" cy="1112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048500" y="2281427"/>
            <a:ext cx="444500" cy="102235"/>
          </a:xfrm>
          <a:custGeom>
            <a:avLst/>
            <a:gdLst/>
            <a:ahLst/>
            <a:cxnLst/>
            <a:rect l="l" t="t" r="r" b="b"/>
            <a:pathLst>
              <a:path w="444500" h="102235">
                <a:moveTo>
                  <a:pt x="444373" y="0"/>
                </a:moveTo>
                <a:lnTo>
                  <a:pt x="0" y="0"/>
                </a:lnTo>
                <a:lnTo>
                  <a:pt x="39750" y="8000"/>
                </a:lnTo>
                <a:lnTo>
                  <a:pt x="72135" y="29718"/>
                </a:lnTo>
                <a:lnTo>
                  <a:pt x="93852" y="62102"/>
                </a:lnTo>
                <a:lnTo>
                  <a:pt x="101853" y="101726"/>
                </a:lnTo>
                <a:lnTo>
                  <a:pt x="342519" y="101726"/>
                </a:lnTo>
                <a:lnTo>
                  <a:pt x="350520" y="62102"/>
                </a:lnTo>
                <a:lnTo>
                  <a:pt x="372364" y="29718"/>
                </a:lnTo>
                <a:lnTo>
                  <a:pt x="404622" y="8000"/>
                </a:lnTo>
                <a:lnTo>
                  <a:pt x="444373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491983" y="2281427"/>
            <a:ext cx="185927" cy="1021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967728" y="4899659"/>
            <a:ext cx="556260" cy="549910"/>
          </a:xfrm>
          <a:custGeom>
            <a:avLst/>
            <a:gdLst/>
            <a:ahLst/>
            <a:cxnLst/>
            <a:rect l="l" t="t" r="r" b="b"/>
            <a:pathLst>
              <a:path w="556259" h="549910">
                <a:moveTo>
                  <a:pt x="548640" y="0"/>
                </a:moveTo>
                <a:lnTo>
                  <a:pt x="32257" y="0"/>
                </a:lnTo>
                <a:lnTo>
                  <a:pt x="0" y="210312"/>
                </a:lnTo>
                <a:lnTo>
                  <a:pt x="0" y="242569"/>
                </a:lnTo>
                <a:lnTo>
                  <a:pt x="2540" y="255142"/>
                </a:lnTo>
                <a:lnTo>
                  <a:pt x="9525" y="265429"/>
                </a:lnTo>
                <a:lnTo>
                  <a:pt x="19685" y="272414"/>
                </a:lnTo>
                <a:lnTo>
                  <a:pt x="32257" y="274954"/>
                </a:lnTo>
                <a:lnTo>
                  <a:pt x="32257" y="549909"/>
                </a:lnTo>
                <a:lnTo>
                  <a:pt x="306577" y="549909"/>
                </a:lnTo>
                <a:lnTo>
                  <a:pt x="306577" y="469010"/>
                </a:lnTo>
                <a:lnTo>
                  <a:pt x="96774" y="469010"/>
                </a:lnTo>
                <a:lnTo>
                  <a:pt x="96774" y="339724"/>
                </a:lnTo>
                <a:lnTo>
                  <a:pt x="548640" y="339724"/>
                </a:lnTo>
                <a:lnTo>
                  <a:pt x="548640" y="274954"/>
                </a:lnTo>
                <a:lnTo>
                  <a:pt x="96774" y="274954"/>
                </a:lnTo>
                <a:lnTo>
                  <a:pt x="84327" y="272414"/>
                </a:lnTo>
                <a:lnTo>
                  <a:pt x="74041" y="265429"/>
                </a:lnTo>
                <a:lnTo>
                  <a:pt x="67055" y="255142"/>
                </a:lnTo>
                <a:lnTo>
                  <a:pt x="64516" y="242569"/>
                </a:lnTo>
                <a:lnTo>
                  <a:pt x="64516" y="210312"/>
                </a:lnTo>
                <a:lnTo>
                  <a:pt x="80645" y="48513"/>
                </a:lnTo>
                <a:lnTo>
                  <a:pt x="556132" y="48513"/>
                </a:lnTo>
                <a:lnTo>
                  <a:pt x="548640" y="0"/>
                </a:lnTo>
                <a:close/>
              </a:path>
            </a:pathLst>
          </a:custGeom>
          <a:solidFill>
            <a:srgbClr val="C55A1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063740" y="4948428"/>
            <a:ext cx="484631" cy="2255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235190" y="5240273"/>
            <a:ext cx="0" cy="129539"/>
          </a:xfrm>
          <a:custGeom>
            <a:avLst/>
            <a:gdLst/>
            <a:ahLst/>
            <a:cxnLst/>
            <a:rect l="l" t="t" r="r" b="b"/>
            <a:pathLst>
              <a:path w="0" h="129539">
                <a:moveTo>
                  <a:pt x="0" y="0"/>
                </a:moveTo>
                <a:lnTo>
                  <a:pt x="0" y="129285"/>
                </a:lnTo>
              </a:path>
            </a:pathLst>
          </a:custGeom>
          <a:ln w="80594">
            <a:solidFill>
              <a:srgbClr val="C55A1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482840" y="5239511"/>
            <a:ext cx="0" cy="210820"/>
          </a:xfrm>
          <a:custGeom>
            <a:avLst/>
            <a:gdLst/>
            <a:ahLst/>
            <a:cxnLst/>
            <a:rect l="l" t="t" r="r" b="b"/>
            <a:pathLst>
              <a:path w="0" h="210820">
                <a:moveTo>
                  <a:pt x="0" y="0"/>
                </a:moveTo>
                <a:lnTo>
                  <a:pt x="0" y="210312"/>
                </a:lnTo>
              </a:path>
            </a:pathLst>
          </a:custGeom>
          <a:ln w="64476">
            <a:solidFill>
              <a:srgbClr val="C55A1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367016" y="3916679"/>
            <a:ext cx="92962" cy="929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054595" y="3916679"/>
            <a:ext cx="94486" cy="929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210043" y="3916679"/>
            <a:ext cx="94486" cy="9296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147559" y="4020311"/>
            <a:ext cx="220979" cy="3825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147559" y="4020311"/>
            <a:ext cx="220979" cy="382270"/>
          </a:xfrm>
          <a:custGeom>
            <a:avLst/>
            <a:gdLst/>
            <a:ahLst/>
            <a:cxnLst/>
            <a:rect l="l" t="t" r="r" b="b"/>
            <a:pathLst>
              <a:path w="220979" h="382270">
                <a:moveTo>
                  <a:pt x="220218" y="145923"/>
                </a:moveTo>
                <a:lnTo>
                  <a:pt x="192278" y="42799"/>
                </a:lnTo>
                <a:lnTo>
                  <a:pt x="155701" y="10540"/>
                </a:lnTo>
                <a:lnTo>
                  <a:pt x="119125" y="381"/>
                </a:lnTo>
                <a:lnTo>
                  <a:pt x="110363" y="0"/>
                </a:lnTo>
                <a:lnTo>
                  <a:pt x="101600" y="381"/>
                </a:lnTo>
                <a:lnTo>
                  <a:pt x="64770" y="10540"/>
                </a:lnTo>
                <a:lnTo>
                  <a:pt x="34036" y="32893"/>
                </a:lnTo>
                <a:lnTo>
                  <a:pt x="508" y="145923"/>
                </a:lnTo>
                <a:lnTo>
                  <a:pt x="0" y="153543"/>
                </a:lnTo>
                <a:lnTo>
                  <a:pt x="2159" y="160527"/>
                </a:lnTo>
                <a:lnTo>
                  <a:pt x="6731" y="166243"/>
                </a:lnTo>
                <a:lnTo>
                  <a:pt x="13589" y="169544"/>
                </a:lnTo>
                <a:lnTo>
                  <a:pt x="15367" y="170180"/>
                </a:lnTo>
                <a:lnTo>
                  <a:pt x="16637" y="170180"/>
                </a:lnTo>
                <a:lnTo>
                  <a:pt x="18542" y="170180"/>
                </a:lnTo>
                <a:lnTo>
                  <a:pt x="26543" y="170180"/>
                </a:lnTo>
                <a:lnTo>
                  <a:pt x="34036" y="164592"/>
                </a:lnTo>
                <a:lnTo>
                  <a:pt x="36449" y="156590"/>
                </a:lnTo>
                <a:lnTo>
                  <a:pt x="61341" y="65786"/>
                </a:lnTo>
                <a:lnTo>
                  <a:pt x="61341" y="382015"/>
                </a:lnTo>
                <a:lnTo>
                  <a:pt x="98551" y="382015"/>
                </a:lnTo>
                <a:lnTo>
                  <a:pt x="98551" y="204343"/>
                </a:lnTo>
                <a:lnTo>
                  <a:pt x="123317" y="204343"/>
                </a:lnTo>
                <a:lnTo>
                  <a:pt x="123317" y="381381"/>
                </a:lnTo>
                <a:lnTo>
                  <a:pt x="160655" y="381381"/>
                </a:lnTo>
                <a:lnTo>
                  <a:pt x="160655" y="65786"/>
                </a:lnTo>
                <a:lnTo>
                  <a:pt x="185420" y="156590"/>
                </a:lnTo>
                <a:lnTo>
                  <a:pt x="187960" y="164592"/>
                </a:lnTo>
                <a:lnTo>
                  <a:pt x="195325" y="170180"/>
                </a:lnTo>
                <a:lnTo>
                  <a:pt x="203454" y="170180"/>
                </a:lnTo>
                <a:lnTo>
                  <a:pt x="205232" y="170180"/>
                </a:lnTo>
                <a:lnTo>
                  <a:pt x="206501" y="170180"/>
                </a:lnTo>
                <a:lnTo>
                  <a:pt x="208407" y="169544"/>
                </a:lnTo>
                <a:lnTo>
                  <a:pt x="214249" y="166243"/>
                </a:lnTo>
                <a:lnTo>
                  <a:pt x="218440" y="160527"/>
                </a:lnTo>
                <a:lnTo>
                  <a:pt x="220599" y="153543"/>
                </a:lnTo>
                <a:lnTo>
                  <a:pt x="220218" y="145923"/>
                </a:lnTo>
                <a:close/>
              </a:path>
            </a:pathLst>
          </a:custGeom>
          <a:ln w="6096">
            <a:solidFill>
              <a:srgbClr val="9292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990588" y="4018788"/>
            <a:ext cx="179831" cy="17068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051547" y="4085844"/>
            <a:ext cx="103505" cy="316865"/>
          </a:xfrm>
          <a:custGeom>
            <a:avLst/>
            <a:gdLst/>
            <a:ahLst/>
            <a:cxnLst/>
            <a:rect l="l" t="t" r="r" b="b"/>
            <a:pathLst>
              <a:path w="103504" h="316864">
                <a:moveTo>
                  <a:pt x="103504" y="0"/>
                </a:moveTo>
                <a:lnTo>
                  <a:pt x="0" y="0"/>
                </a:lnTo>
                <a:lnTo>
                  <a:pt x="0" y="316737"/>
                </a:lnTo>
                <a:lnTo>
                  <a:pt x="37337" y="316737"/>
                </a:lnTo>
                <a:lnTo>
                  <a:pt x="37337" y="138810"/>
                </a:lnTo>
                <a:lnTo>
                  <a:pt x="99441" y="138810"/>
                </a:lnTo>
                <a:lnTo>
                  <a:pt x="99441" y="114426"/>
                </a:lnTo>
                <a:lnTo>
                  <a:pt x="90804" y="108203"/>
                </a:lnTo>
                <a:lnTo>
                  <a:pt x="84708" y="99313"/>
                </a:lnTo>
                <a:lnTo>
                  <a:pt x="81915" y="88645"/>
                </a:lnTo>
                <a:lnTo>
                  <a:pt x="82676" y="77215"/>
                </a:lnTo>
                <a:lnTo>
                  <a:pt x="10350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132319" y="4224528"/>
            <a:ext cx="0" cy="178435"/>
          </a:xfrm>
          <a:custGeom>
            <a:avLst/>
            <a:gdLst/>
            <a:ahLst/>
            <a:cxnLst/>
            <a:rect l="l" t="t" r="r" b="b"/>
            <a:pathLst>
              <a:path w="0" h="178435">
                <a:moveTo>
                  <a:pt x="0" y="0"/>
                </a:moveTo>
                <a:lnTo>
                  <a:pt x="0" y="178181"/>
                </a:lnTo>
              </a:path>
            </a:pathLst>
          </a:custGeom>
          <a:ln w="37236">
            <a:solidFill>
              <a:srgbClr val="FF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990588" y="4018788"/>
            <a:ext cx="176530" cy="384175"/>
          </a:xfrm>
          <a:custGeom>
            <a:avLst/>
            <a:gdLst/>
            <a:ahLst/>
            <a:cxnLst/>
            <a:rect l="l" t="t" r="r" b="b"/>
            <a:pathLst>
              <a:path w="176529" h="384175">
                <a:moveTo>
                  <a:pt x="144017" y="143891"/>
                </a:moveTo>
                <a:lnTo>
                  <a:pt x="172084" y="40512"/>
                </a:lnTo>
                <a:lnTo>
                  <a:pt x="173227" y="34925"/>
                </a:lnTo>
                <a:lnTo>
                  <a:pt x="176402" y="29844"/>
                </a:lnTo>
                <a:lnTo>
                  <a:pt x="144017" y="5587"/>
                </a:lnTo>
                <a:lnTo>
                  <a:pt x="110489" y="0"/>
                </a:lnTo>
                <a:lnTo>
                  <a:pt x="101726" y="381"/>
                </a:lnTo>
                <a:lnTo>
                  <a:pt x="64769" y="10541"/>
                </a:lnTo>
                <a:lnTo>
                  <a:pt x="34035" y="33019"/>
                </a:lnTo>
                <a:lnTo>
                  <a:pt x="507" y="147066"/>
                </a:lnTo>
                <a:lnTo>
                  <a:pt x="0" y="154559"/>
                </a:lnTo>
                <a:lnTo>
                  <a:pt x="2158" y="161670"/>
                </a:lnTo>
                <a:lnTo>
                  <a:pt x="6730" y="167386"/>
                </a:lnTo>
                <a:lnTo>
                  <a:pt x="13588" y="170687"/>
                </a:lnTo>
                <a:lnTo>
                  <a:pt x="15366" y="171323"/>
                </a:lnTo>
                <a:lnTo>
                  <a:pt x="16636" y="171323"/>
                </a:lnTo>
                <a:lnTo>
                  <a:pt x="18541" y="171323"/>
                </a:lnTo>
                <a:lnTo>
                  <a:pt x="26542" y="171323"/>
                </a:lnTo>
                <a:lnTo>
                  <a:pt x="34035" y="165735"/>
                </a:lnTo>
                <a:lnTo>
                  <a:pt x="36575" y="157606"/>
                </a:lnTo>
                <a:lnTo>
                  <a:pt x="61340" y="66675"/>
                </a:lnTo>
                <a:lnTo>
                  <a:pt x="61340" y="383794"/>
                </a:lnTo>
                <a:lnTo>
                  <a:pt x="98678" y="383794"/>
                </a:lnTo>
                <a:lnTo>
                  <a:pt x="98678" y="205612"/>
                </a:lnTo>
                <a:lnTo>
                  <a:pt x="123570" y="205612"/>
                </a:lnTo>
                <a:lnTo>
                  <a:pt x="123570" y="383159"/>
                </a:lnTo>
                <a:lnTo>
                  <a:pt x="160908" y="383159"/>
                </a:lnTo>
                <a:lnTo>
                  <a:pt x="160908" y="181356"/>
                </a:lnTo>
                <a:lnTo>
                  <a:pt x="152145" y="175006"/>
                </a:lnTo>
                <a:lnTo>
                  <a:pt x="146176" y="166116"/>
                </a:lnTo>
                <a:lnTo>
                  <a:pt x="143255" y="155448"/>
                </a:lnTo>
                <a:lnTo>
                  <a:pt x="144017" y="143891"/>
                </a:lnTo>
                <a:close/>
              </a:path>
            </a:pathLst>
          </a:custGeom>
          <a:ln w="6094">
            <a:solidFill>
              <a:srgbClr val="9292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344156" y="4020311"/>
            <a:ext cx="156845" cy="382270"/>
          </a:xfrm>
          <a:custGeom>
            <a:avLst/>
            <a:gdLst/>
            <a:ahLst/>
            <a:cxnLst/>
            <a:rect l="l" t="t" r="r" b="b"/>
            <a:pathLst>
              <a:path w="156845" h="382270">
                <a:moveTo>
                  <a:pt x="68707" y="0"/>
                </a:moveTo>
                <a:lnTo>
                  <a:pt x="43307" y="3175"/>
                </a:lnTo>
                <a:lnTo>
                  <a:pt x="8127" y="19304"/>
                </a:lnTo>
                <a:lnTo>
                  <a:pt x="0" y="25400"/>
                </a:lnTo>
                <a:lnTo>
                  <a:pt x="3683" y="29844"/>
                </a:lnTo>
                <a:lnTo>
                  <a:pt x="6223" y="34798"/>
                </a:lnTo>
                <a:lnTo>
                  <a:pt x="7366" y="39750"/>
                </a:lnTo>
                <a:lnTo>
                  <a:pt x="35305" y="142875"/>
                </a:lnTo>
                <a:lnTo>
                  <a:pt x="36322" y="154305"/>
                </a:lnTo>
                <a:lnTo>
                  <a:pt x="33400" y="164973"/>
                </a:lnTo>
                <a:lnTo>
                  <a:pt x="27304" y="173862"/>
                </a:lnTo>
                <a:lnTo>
                  <a:pt x="18542" y="180086"/>
                </a:lnTo>
                <a:lnTo>
                  <a:pt x="18542" y="382015"/>
                </a:lnTo>
                <a:lnTo>
                  <a:pt x="55625" y="382015"/>
                </a:lnTo>
                <a:lnTo>
                  <a:pt x="55625" y="204343"/>
                </a:lnTo>
                <a:lnTo>
                  <a:pt x="117601" y="204343"/>
                </a:lnTo>
                <a:lnTo>
                  <a:pt x="117601" y="65786"/>
                </a:lnTo>
                <a:lnTo>
                  <a:pt x="156718" y="65786"/>
                </a:lnTo>
                <a:lnTo>
                  <a:pt x="144779" y="32893"/>
                </a:lnTo>
                <a:lnTo>
                  <a:pt x="113919" y="10413"/>
                </a:lnTo>
                <a:lnTo>
                  <a:pt x="77343" y="381"/>
                </a:lnTo>
                <a:lnTo>
                  <a:pt x="68707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7461504" y="4085844"/>
            <a:ext cx="62230" cy="104775"/>
          </a:xfrm>
          <a:custGeom>
            <a:avLst/>
            <a:gdLst/>
            <a:ahLst/>
            <a:cxnLst/>
            <a:rect l="l" t="t" r="r" b="b"/>
            <a:pathLst>
              <a:path w="62229" h="104775">
                <a:moveTo>
                  <a:pt x="39370" y="0"/>
                </a:moveTo>
                <a:lnTo>
                  <a:pt x="0" y="0"/>
                </a:lnTo>
                <a:lnTo>
                  <a:pt x="24892" y="91058"/>
                </a:lnTo>
                <a:lnTo>
                  <a:pt x="27431" y="99186"/>
                </a:lnTo>
                <a:lnTo>
                  <a:pt x="34925" y="104774"/>
                </a:lnTo>
                <a:lnTo>
                  <a:pt x="46100" y="104774"/>
                </a:lnTo>
                <a:lnTo>
                  <a:pt x="48005" y="104266"/>
                </a:lnTo>
                <a:lnTo>
                  <a:pt x="54991" y="100837"/>
                </a:lnTo>
                <a:lnTo>
                  <a:pt x="59690" y="95122"/>
                </a:lnTo>
                <a:lnTo>
                  <a:pt x="62102" y="88010"/>
                </a:lnTo>
                <a:lnTo>
                  <a:pt x="61722" y="80517"/>
                </a:lnTo>
                <a:lnTo>
                  <a:pt x="3937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443216" y="4224528"/>
            <a:ext cx="0" cy="177800"/>
          </a:xfrm>
          <a:custGeom>
            <a:avLst/>
            <a:gdLst/>
            <a:ahLst/>
            <a:cxnLst/>
            <a:rect l="l" t="t" r="r" b="b"/>
            <a:pathLst>
              <a:path w="0" h="177800">
                <a:moveTo>
                  <a:pt x="0" y="0"/>
                </a:moveTo>
                <a:lnTo>
                  <a:pt x="0" y="177673"/>
                </a:lnTo>
              </a:path>
            </a:pathLst>
          </a:custGeom>
          <a:ln w="37236">
            <a:solidFill>
              <a:srgbClr val="FF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344156" y="4020311"/>
            <a:ext cx="179705" cy="382270"/>
          </a:xfrm>
          <a:custGeom>
            <a:avLst/>
            <a:gdLst/>
            <a:ahLst/>
            <a:cxnLst/>
            <a:rect l="l" t="t" r="r" b="b"/>
            <a:pathLst>
              <a:path w="179704" h="382270">
                <a:moveTo>
                  <a:pt x="178816" y="145923"/>
                </a:moveTo>
                <a:lnTo>
                  <a:pt x="150368" y="42799"/>
                </a:lnTo>
                <a:lnTo>
                  <a:pt x="113919" y="10540"/>
                </a:lnTo>
                <a:lnTo>
                  <a:pt x="77343" y="381"/>
                </a:lnTo>
                <a:lnTo>
                  <a:pt x="68707" y="0"/>
                </a:lnTo>
                <a:lnTo>
                  <a:pt x="59944" y="381"/>
                </a:lnTo>
                <a:lnTo>
                  <a:pt x="16764" y="13843"/>
                </a:lnTo>
                <a:lnTo>
                  <a:pt x="0" y="25526"/>
                </a:lnTo>
                <a:lnTo>
                  <a:pt x="3683" y="29844"/>
                </a:lnTo>
                <a:lnTo>
                  <a:pt x="6223" y="34798"/>
                </a:lnTo>
                <a:lnTo>
                  <a:pt x="7366" y="39750"/>
                </a:lnTo>
                <a:lnTo>
                  <a:pt x="35305" y="142875"/>
                </a:lnTo>
                <a:lnTo>
                  <a:pt x="36322" y="154431"/>
                </a:lnTo>
                <a:lnTo>
                  <a:pt x="33400" y="164973"/>
                </a:lnTo>
                <a:lnTo>
                  <a:pt x="27304" y="173862"/>
                </a:lnTo>
                <a:lnTo>
                  <a:pt x="18542" y="180086"/>
                </a:lnTo>
                <a:lnTo>
                  <a:pt x="18542" y="382015"/>
                </a:lnTo>
                <a:lnTo>
                  <a:pt x="55752" y="382015"/>
                </a:lnTo>
                <a:lnTo>
                  <a:pt x="55752" y="204343"/>
                </a:lnTo>
                <a:lnTo>
                  <a:pt x="80518" y="204343"/>
                </a:lnTo>
                <a:lnTo>
                  <a:pt x="80518" y="381381"/>
                </a:lnTo>
                <a:lnTo>
                  <a:pt x="117601" y="381381"/>
                </a:lnTo>
                <a:lnTo>
                  <a:pt x="117601" y="65786"/>
                </a:lnTo>
                <a:lnTo>
                  <a:pt x="142367" y="156590"/>
                </a:lnTo>
                <a:lnTo>
                  <a:pt x="144779" y="164592"/>
                </a:lnTo>
                <a:lnTo>
                  <a:pt x="152273" y="170180"/>
                </a:lnTo>
                <a:lnTo>
                  <a:pt x="160274" y="170180"/>
                </a:lnTo>
                <a:lnTo>
                  <a:pt x="162178" y="170180"/>
                </a:lnTo>
                <a:lnTo>
                  <a:pt x="163322" y="170180"/>
                </a:lnTo>
                <a:lnTo>
                  <a:pt x="165226" y="169544"/>
                </a:lnTo>
                <a:lnTo>
                  <a:pt x="172212" y="166243"/>
                </a:lnTo>
                <a:lnTo>
                  <a:pt x="176911" y="160527"/>
                </a:lnTo>
                <a:lnTo>
                  <a:pt x="179197" y="153543"/>
                </a:lnTo>
                <a:lnTo>
                  <a:pt x="178816" y="145923"/>
                </a:lnTo>
                <a:close/>
              </a:path>
            </a:pathLst>
          </a:custGeom>
          <a:ln w="6096">
            <a:solidFill>
              <a:srgbClr val="9292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44651" y="1013460"/>
            <a:ext cx="5352288" cy="485394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886956" y="1161288"/>
            <a:ext cx="382270" cy="332740"/>
          </a:xfrm>
          <a:custGeom>
            <a:avLst/>
            <a:gdLst/>
            <a:ahLst/>
            <a:cxnLst/>
            <a:rect l="l" t="t" r="r" b="b"/>
            <a:pathLst>
              <a:path w="382270" h="332740">
                <a:moveTo>
                  <a:pt x="317246" y="0"/>
                </a:moveTo>
                <a:lnTo>
                  <a:pt x="0" y="303402"/>
                </a:lnTo>
                <a:lnTo>
                  <a:pt x="34036" y="332232"/>
                </a:lnTo>
                <a:lnTo>
                  <a:pt x="317246" y="62229"/>
                </a:lnTo>
                <a:lnTo>
                  <a:pt x="382270" y="62229"/>
                </a:lnTo>
                <a:lnTo>
                  <a:pt x="317246" y="0"/>
                </a:lnTo>
                <a:close/>
              </a:path>
            </a:pathLst>
          </a:custGeom>
          <a:solidFill>
            <a:srgbClr val="395B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203947" y="1223772"/>
            <a:ext cx="318135" cy="269240"/>
          </a:xfrm>
          <a:custGeom>
            <a:avLst/>
            <a:gdLst/>
            <a:ahLst/>
            <a:cxnLst/>
            <a:rect l="l" t="t" r="r" b="b"/>
            <a:pathLst>
              <a:path w="318134" h="269240">
                <a:moveTo>
                  <a:pt x="65150" y="0"/>
                </a:moveTo>
                <a:lnTo>
                  <a:pt x="0" y="0"/>
                </a:lnTo>
                <a:lnTo>
                  <a:pt x="283845" y="269113"/>
                </a:lnTo>
                <a:lnTo>
                  <a:pt x="317880" y="240411"/>
                </a:lnTo>
                <a:lnTo>
                  <a:pt x="65150" y="0"/>
                </a:lnTo>
                <a:close/>
              </a:path>
            </a:pathLst>
          </a:custGeom>
          <a:solidFill>
            <a:srgbClr val="395B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982968" y="1199388"/>
            <a:ext cx="455930" cy="441959"/>
          </a:xfrm>
          <a:custGeom>
            <a:avLst/>
            <a:gdLst/>
            <a:ahLst/>
            <a:cxnLst/>
            <a:rect l="l" t="t" r="r" b="b"/>
            <a:pathLst>
              <a:path w="455929" h="441960">
                <a:moveTo>
                  <a:pt x="227837" y="0"/>
                </a:moveTo>
                <a:lnTo>
                  <a:pt x="0" y="216408"/>
                </a:lnTo>
                <a:lnTo>
                  <a:pt x="0" y="441960"/>
                </a:lnTo>
                <a:lnTo>
                  <a:pt x="182245" y="441960"/>
                </a:lnTo>
                <a:lnTo>
                  <a:pt x="182245" y="252095"/>
                </a:lnTo>
                <a:lnTo>
                  <a:pt x="455549" y="252095"/>
                </a:lnTo>
                <a:lnTo>
                  <a:pt x="455549" y="216408"/>
                </a:lnTo>
                <a:lnTo>
                  <a:pt x="227837" y="0"/>
                </a:lnTo>
                <a:close/>
              </a:path>
            </a:pathLst>
          </a:custGeom>
          <a:solidFill>
            <a:srgbClr val="395B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255764" y="1450886"/>
            <a:ext cx="182880" cy="190500"/>
          </a:xfrm>
          <a:custGeom>
            <a:avLst/>
            <a:gdLst/>
            <a:ahLst/>
            <a:cxnLst/>
            <a:rect l="l" t="t" r="r" b="b"/>
            <a:pathLst>
              <a:path w="182879" h="190500">
                <a:moveTo>
                  <a:pt x="0" y="190461"/>
                </a:moveTo>
                <a:lnTo>
                  <a:pt x="182727" y="190461"/>
                </a:lnTo>
                <a:lnTo>
                  <a:pt x="182727" y="0"/>
                </a:lnTo>
                <a:lnTo>
                  <a:pt x="0" y="0"/>
                </a:lnTo>
                <a:lnTo>
                  <a:pt x="0" y="190461"/>
                </a:lnTo>
                <a:close/>
              </a:path>
            </a:pathLst>
          </a:custGeom>
          <a:solidFill>
            <a:srgbClr val="395B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943600" y="6003035"/>
            <a:ext cx="5125085" cy="754380"/>
          </a:xfrm>
          <a:custGeom>
            <a:avLst/>
            <a:gdLst/>
            <a:ahLst/>
            <a:cxnLst/>
            <a:rect l="l" t="t" r="r" b="b"/>
            <a:pathLst>
              <a:path w="5125084" h="754379">
                <a:moveTo>
                  <a:pt x="0" y="754379"/>
                </a:moveTo>
                <a:lnTo>
                  <a:pt x="5124704" y="754379"/>
                </a:lnTo>
                <a:lnTo>
                  <a:pt x="5124704" y="0"/>
                </a:lnTo>
                <a:lnTo>
                  <a:pt x="0" y="0"/>
                </a:lnTo>
                <a:lnTo>
                  <a:pt x="0" y="7543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324600" y="6178296"/>
            <a:ext cx="1415796" cy="48005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965947" y="6152388"/>
            <a:ext cx="1866900" cy="53187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0111740" y="6152388"/>
            <a:ext cx="1013459" cy="48768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11461750" y="6310376"/>
            <a:ext cx="10350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976107" y="1158621"/>
            <a:ext cx="3296285" cy="4373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1:1 </a:t>
            </a:r>
            <a:r>
              <a:rPr dirty="0" sz="1800" spc="-20">
                <a:latin typeface="Arial"/>
                <a:cs typeface="Arial"/>
              </a:rPr>
              <a:t>replacement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20">
                <a:latin typeface="Arial"/>
                <a:cs typeface="Arial"/>
              </a:rPr>
              <a:t>original </a:t>
            </a:r>
            <a:r>
              <a:rPr dirty="0" sz="1800" spc="-5">
                <a:latin typeface="Arial"/>
                <a:cs typeface="Arial"/>
              </a:rPr>
              <a:t>units;  </a:t>
            </a:r>
            <a:r>
              <a:rPr dirty="0" sz="1800" spc="-15">
                <a:latin typeface="Arial"/>
                <a:cs typeface="Arial"/>
              </a:rPr>
              <a:t>223 </a:t>
            </a:r>
            <a:r>
              <a:rPr dirty="0" sz="1800" spc="-5">
                <a:latin typeface="Arial"/>
                <a:cs typeface="Arial"/>
              </a:rPr>
              <a:t>income-restricted </a:t>
            </a:r>
            <a:r>
              <a:rPr dirty="0" sz="1800" spc="-15">
                <a:latin typeface="Arial"/>
                <a:cs typeface="Arial"/>
              </a:rPr>
              <a:t>units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total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33655" marR="960119">
              <a:lnSpc>
                <a:spcPct val="100000"/>
              </a:lnSpc>
            </a:pPr>
            <a:r>
              <a:rPr dirty="0" sz="1800" spc="-15">
                <a:latin typeface="Arial"/>
                <a:cs typeface="Arial"/>
              </a:rPr>
              <a:t>98 spaces </a:t>
            </a:r>
            <a:r>
              <a:rPr dirty="0" sz="1800" spc="-5">
                <a:latin typeface="Arial"/>
                <a:cs typeface="Arial"/>
              </a:rPr>
              <a:t>in a </a:t>
            </a:r>
            <a:r>
              <a:rPr dirty="0" sz="1800" spc="-20">
                <a:latin typeface="Arial"/>
                <a:cs typeface="Arial"/>
              </a:rPr>
              <a:t>partially  underground</a:t>
            </a:r>
            <a:r>
              <a:rPr dirty="0" sz="1800" spc="40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garage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5">
                <a:latin typeface="Arial"/>
                <a:cs typeface="Arial"/>
              </a:rPr>
              <a:t>New </a:t>
            </a:r>
            <a:r>
              <a:rPr dirty="0" sz="1800" spc="-20">
                <a:latin typeface="Arial"/>
                <a:cs typeface="Arial"/>
              </a:rPr>
              <a:t>open </a:t>
            </a:r>
            <a:r>
              <a:rPr dirty="0" sz="1800" spc="-5">
                <a:latin typeface="Arial"/>
                <a:cs typeface="Arial"/>
              </a:rPr>
              <a:t>space</a:t>
            </a:r>
            <a:r>
              <a:rPr dirty="0" sz="1800" spc="-20">
                <a:latin typeface="Arial"/>
                <a:cs typeface="Arial"/>
              </a:rPr>
              <a:t> throughout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Mildred </a:t>
            </a:r>
            <a:r>
              <a:rPr dirty="0" sz="1800">
                <a:latin typeface="Arial"/>
                <a:cs typeface="Arial"/>
              </a:rPr>
              <a:t>C. </a:t>
            </a:r>
            <a:r>
              <a:rPr dirty="0" sz="1800" spc="-20">
                <a:latin typeface="Arial"/>
                <a:cs typeface="Arial"/>
              </a:rPr>
              <a:t>Hailey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campus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>
              <a:latin typeface="Arial"/>
              <a:cs typeface="Arial"/>
            </a:endParaRPr>
          </a:p>
          <a:p>
            <a:pPr marL="33655">
              <a:lnSpc>
                <a:spcPct val="100000"/>
              </a:lnSpc>
            </a:pPr>
            <a:r>
              <a:rPr dirty="0" sz="1800" spc="-15">
                <a:latin typeface="Arial"/>
                <a:cs typeface="Arial"/>
              </a:rPr>
              <a:t>6,800 </a:t>
            </a:r>
            <a:r>
              <a:rPr dirty="0" sz="1800">
                <a:latin typeface="Arial"/>
                <a:cs typeface="Arial"/>
              </a:rPr>
              <a:t>sf </a:t>
            </a:r>
            <a:r>
              <a:rPr dirty="0" sz="1800" spc="-5">
                <a:latin typeface="Arial"/>
                <a:cs typeface="Arial"/>
              </a:rPr>
              <a:t>community</a:t>
            </a:r>
            <a:r>
              <a:rPr dirty="0" sz="1800" spc="-135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center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850">
              <a:latin typeface="Arial"/>
              <a:cs typeface="Arial"/>
            </a:endParaRPr>
          </a:p>
          <a:p>
            <a:pPr marL="33655" marR="571500">
              <a:lnSpc>
                <a:spcPts val="1910"/>
              </a:lnSpc>
            </a:pPr>
            <a:r>
              <a:rPr dirty="0" sz="1800" spc="-15">
                <a:latin typeface="Arial"/>
                <a:cs typeface="Arial"/>
              </a:rPr>
              <a:t>1,500 </a:t>
            </a:r>
            <a:r>
              <a:rPr dirty="0" sz="1800">
                <a:latin typeface="Arial"/>
                <a:cs typeface="Arial"/>
              </a:rPr>
              <a:t>sf </a:t>
            </a:r>
            <a:r>
              <a:rPr dirty="0" sz="1800" spc="-5">
                <a:latin typeface="Arial"/>
                <a:cs typeface="Arial"/>
              </a:rPr>
              <a:t>community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space/  neighborhood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retail</a:t>
            </a:r>
            <a:endParaRPr sz="18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564635" y="1147572"/>
            <a:ext cx="2054225" cy="3239770"/>
          </a:xfrm>
          <a:custGeom>
            <a:avLst/>
            <a:gdLst/>
            <a:ahLst/>
            <a:cxnLst/>
            <a:rect l="l" t="t" r="r" b="b"/>
            <a:pathLst>
              <a:path w="2054225" h="3239770">
                <a:moveTo>
                  <a:pt x="1011809" y="0"/>
                </a:moveTo>
                <a:lnTo>
                  <a:pt x="2053843" y="367283"/>
                </a:lnTo>
                <a:lnTo>
                  <a:pt x="1042035" y="3239642"/>
                </a:lnTo>
                <a:lnTo>
                  <a:pt x="0" y="2872232"/>
                </a:lnTo>
                <a:lnTo>
                  <a:pt x="1011809" y="0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46759"/>
            <a:ext cx="12192000" cy="30480"/>
          </a:xfrm>
          <a:custGeom>
            <a:avLst/>
            <a:gdLst/>
            <a:ahLst/>
            <a:cxnLst/>
            <a:rect l="l" t="t" r="r" b="b"/>
            <a:pathLst>
              <a:path w="12192000" h="30479">
                <a:moveTo>
                  <a:pt x="0" y="30479"/>
                </a:moveTo>
                <a:lnTo>
                  <a:pt x="12192000" y="30479"/>
                </a:lnTo>
                <a:lnTo>
                  <a:pt x="12192000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FBB5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87908" y="835152"/>
            <a:ext cx="11266931" cy="43555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04215" y="3976115"/>
            <a:ext cx="3727704" cy="27233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95071" y="3968496"/>
            <a:ext cx="3743960" cy="2738755"/>
          </a:xfrm>
          <a:custGeom>
            <a:avLst/>
            <a:gdLst/>
            <a:ahLst/>
            <a:cxnLst/>
            <a:rect l="l" t="t" r="r" b="b"/>
            <a:pathLst>
              <a:path w="3743960" h="2738754">
                <a:moveTo>
                  <a:pt x="0" y="2738373"/>
                </a:moveTo>
                <a:lnTo>
                  <a:pt x="3743960" y="2738373"/>
                </a:lnTo>
                <a:lnTo>
                  <a:pt x="3743960" y="0"/>
                </a:lnTo>
                <a:lnTo>
                  <a:pt x="0" y="0"/>
                </a:lnTo>
                <a:lnTo>
                  <a:pt x="0" y="2738373"/>
                </a:lnTo>
                <a:close/>
              </a:path>
            </a:pathLst>
          </a:custGeom>
          <a:ln w="15240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601211" y="5871971"/>
            <a:ext cx="381000" cy="251460"/>
          </a:xfrm>
          <a:custGeom>
            <a:avLst/>
            <a:gdLst/>
            <a:ahLst/>
            <a:cxnLst/>
            <a:rect l="l" t="t" r="r" b="b"/>
            <a:pathLst>
              <a:path w="381000" h="251460">
                <a:moveTo>
                  <a:pt x="380618" y="251091"/>
                </a:moveTo>
                <a:lnTo>
                  <a:pt x="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41191" y="5768340"/>
            <a:ext cx="254635" cy="220979"/>
          </a:xfrm>
          <a:custGeom>
            <a:avLst/>
            <a:gdLst/>
            <a:ahLst/>
            <a:cxnLst/>
            <a:rect l="l" t="t" r="r" b="b"/>
            <a:pathLst>
              <a:path w="254635" h="220979">
                <a:moveTo>
                  <a:pt x="0" y="0"/>
                </a:moveTo>
                <a:lnTo>
                  <a:pt x="128270" y="220497"/>
                </a:lnTo>
                <a:lnTo>
                  <a:pt x="254127" y="30073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96264" y="124205"/>
            <a:ext cx="475996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Buildings 2 and 6 Lamartine</a:t>
            </a:r>
            <a:r>
              <a:rPr dirty="0" sz="2400" spc="-19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Street: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71057" y="124205"/>
            <a:ext cx="38652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0">
                <a:solidFill>
                  <a:srgbClr val="FFFFFF"/>
                </a:solidFill>
                <a:latin typeface="Arial"/>
                <a:cs typeface="Arial"/>
              </a:rPr>
              <a:t>View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from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Columbus</a:t>
            </a:r>
            <a:r>
              <a:rPr dirty="0" sz="2400" spc="-4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35">
                <a:solidFill>
                  <a:srgbClr val="FFFFFF"/>
                </a:solidFill>
                <a:latin typeface="Arial"/>
                <a:cs typeface="Arial"/>
              </a:rPr>
              <a:t>Avenue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943600" y="6003035"/>
            <a:ext cx="5125085" cy="754380"/>
          </a:xfrm>
          <a:custGeom>
            <a:avLst/>
            <a:gdLst/>
            <a:ahLst/>
            <a:cxnLst/>
            <a:rect l="l" t="t" r="r" b="b"/>
            <a:pathLst>
              <a:path w="5125084" h="754379">
                <a:moveTo>
                  <a:pt x="0" y="754379"/>
                </a:moveTo>
                <a:lnTo>
                  <a:pt x="5124704" y="754379"/>
                </a:lnTo>
                <a:lnTo>
                  <a:pt x="5124704" y="0"/>
                </a:lnTo>
                <a:lnTo>
                  <a:pt x="0" y="0"/>
                </a:lnTo>
                <a:lnTo>
                  <a:pt x="0" y="7543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324600" y="6178296"/>
            <a:ext cx="1415796" cy="4800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965947" y="6152388"/>
            <a:ext cx="1866900" cy="5318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111740" y="6152388"/>
            <a:ext cx="1013459" cy="4876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1384660" y="6310376"/>
            <a:ext cx="10350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6264" y="124205"/>
            <a:ext cx="47618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Buildings 2 and 6 Lamartine</a:t>
            </a:r>
            <a:r>
              <a:rPr dirty="0" sz="2400" spc="-1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Street: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71057" y="124205"/>
            <a:ext cx="415988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5" b="0">
                <a:solidFill>
                  <a:srgbClr val="FFFFFF"/>
                </a:solidFill>
                <a:latin typeface="Arial"/>
                <a:cs typeface="Arial"/>
              </a:rPr>
              <a:t>View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New Community</a:t>
            </a:r>
            <a:r>
              <a:rPr dirty="0" sz="2400" spc="-21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Plaza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6300" y="914398"/>
            <a:ext cx="10439400" cy="58719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6264" y="124205"/>
            <a:ext cx="61906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Demolition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Construction: Daily</a:t>
            </a:r>
            <a:r>
              <a:rPr dirty="0" sz="2400" spc="-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Expectations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43200" y="5943600"/>
            <a:ext cx="8897112" cy="8915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191000" y="3715511"/>
            <a:ext cx="3810000" cy="1866900"/>
          </a:xfrm>
          <a:custGeom>
            <a:avLst/>
            <a:gdLst/>
            <a:ahLst/>
            <a:cxnLst/>
            <a:rect l="l" t="t" r="r" b="b"/>
            <a:pathLst>
              <a:path w="3810000" h="1866900">
                <a:moveTo>
                  <a:pt x="3498850" y="0"/>
                </a:moveTo>
                <a:lnTo>
                  <a:pt x="311150" y="0"/>
                </a:lnTo>
                <a:lnTo>
                  <a:pt x="265175" y="3429"/>
                </a:lnTo>
                <a:lnTo>
                  <a:pt x="221234" y="13207"/>
                </a:lnTo>
                <a:lnTo>
                  <a:pt x="179959" y="28956"/>
                </a:lnTo>
                <a:lnTo>
                  <a:pt x="141732" y="50164"/>
                </a:lnTo>
                <a:lnTo>
                  <a:pt x="107061" y="76326"/>
                </a:lnTo>
                <a:lnTo>
                  <a:pt x="76326" y="107061"/>
                </a:lnTo>
                <a:lnTo>
                  <a:pt x="50164" y="141731"/>
                </a:lnTo>
                <a:lnTo>
                  <a:pt x="28955" y="179958"/>
                </a:lnTo>
                <a:lnTo>
                  <a:pt x="13208" y="221233"/>
                </a:lnTo>
                <a:lnTo>
                  <a:pt x="3428" y="265175"/>
                </a:lnTo>
                <a:lnTo>
                  <a:pt x="0" y="311150"/>
                </a:lnTo>
                <a:lnTo>
                  <a:pt x="0" y="1555750"/>
                </a:lnTo>
                <a:lnTo>
                  <a:pt x="3428" y="1601724"/>
                </a:lnTo>
                <a:lnTo>
                  <a:pt x="13208" y="1645539"/>
                </a:lnTo>
                <a:lnTo>
                  <a:pt x="28955" y="1686940"/>
                </a:lnTo>
                <a:lnTo>
                  <a:pt x="50164" y="1725168"/>
                </a:lnTo>
                <a:lnTo>
                  <a:pt x="76326" y="1759839"/>
                </a:lnTo>
                <a:lnTo>
                  <a:pt x="107061" y="1790573"/>
                </a:lnTo>
                <a:lnTo>
                  <a:pt x="141732" y="1816735"/>
                </a:lnTo>
                <a:lnTo>
                  <a:pt x="179959" y="1837944"/>
                </a:lnTo>
                <a:lnTo>
                  <a:pt x="221234" y="1853691"/>
                </a:lnTo>
                <a:lnTo>
                  <a:pt x="265175" y="1863471"/>
                </a:lnTo>
                <a:lnTo>
                  <a:pt x="311150" y="1866900"/>
                </a:lnTo>
                <a:lnTo>
                  <a:pt x="3498850" y="1866900"/>
                </a:lnTo>
                <a:lnTo>
                  <a:pt x="3544824" y="1863471"/>
                </a:lnTo>
                <a:lnTo>
                  <a:pt x="3588766" y="1853691"/>
                </a:lnTo>
                <a:lnTo>
                  <a:pt x="3630041" y="1837944"/>
                </a:lnTo>
                <a:lnTo>
                  <a:pt x="3668268" y="1816735"/>
                </a:lnTo>
                <a:lnTo>
                  <a:pt x="3702939" y="1790573"/>
                </a:lnTo>
                <a:lnTo>
                  <a:pt x="3733673" y="1759839"/>
                </a:lnTo>
                <a:lnTo>
                  <a:pt x="3759834" y="1725168"/>
                </a:lnTo>
                <a:lnTo>
                  <a:pt x="3781044" y="1686940"/>
                </a:lnTo>
                <a:lnTo>
                  <a:pt x="3796792" y="1645539"/>
                </a:lnTo>
                <a:lnTo>
                  <a:pt x="3806571" y="1601724"/>
                </a:lnTo>
                <a:lnTo>
                  <a:pt x="3810000" y="1555750"/>
                </a:lnTo>
                <a:lnTo>
                  <a:pt x="3810000" y="311150"/>
                </a:lnTo>
                <a:lnTo>
                  <a:pt x="3806571" y="265175"/>
                </a:lnTo>
                <a:lnTo>
                  <a:pt x="3796792" y="221233"/>
                </a:lnTo>
                <a:lnTo>
                  <a:pt x="3781044" y="179958"/>
                </a:lnTo>
                <a:lnTo>
                  <a:pt x="3759834" y="141731"/>
                </a:lnTo>
                <a:lnTo>
                  <a:pt x="3733673" y="107061"/>
                </a:lnTo>
                <a:lnTo>
                  <a:pt x="3702939" y="76326"/>
                </a:lnTo>
                <a:lnTo>
                  <a:pt x="3668268" y="50164"/>
                </a:lnTo>
                <a:lnTo>
                  <a:pt x="3630041" y="28956"/>
                </a:lnTo>
                <a:lnTo>
                  <a:pt x="3588766" y="13207"/>
                </a:lnTo>
                <a:lnTo>
                  <a:pt x="3544824" y="3429"/>
                </a:lnTo>
                <a:lnTo>
                  <a:pt x="3498850" y="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191000" y="3715511"/>
            <a:ext cx="3810000" cy="1866900"/>
          </a:xfrm>
          <a:custGeom>
            <a:avLst/>
            <a:gdLst/>
            <a:ahLst/>
            <a:cxnLst/>
            <a:rect l="l" t="t" r="r" b="b"/>
            <a:pathLst>
              <a:path w="3810000" h="1866900">
                <a:moveTo>
                  <a:pt x="0" y="311150"/>
                </a:moveTo>
                <a:lnTo>
                  <a:pt x="3428" y="265175"/>
                </a:lnTo>
                <a:lnTo>
                  <a:pt x="13208" y="221233"/>
                </a:lnTo>
                <a:lnTo>
                  <a:pt x="28955" y="179958"/>
                </a:lnTo>
                <a:lnTo>
                  <a:pt x="50164" y="141731"/>
                </a:lnTo>
                <a:lnTo>
                  <a:pt x="76326" y="107061"/>
                </a:lnTo>
                <a:lnTo>
                  <a:pt x="107061" y="76326"/>
                </a:lnTo>
                <a:lnTo>
                  <a:pt x="141732" y="50164"/>
                </a:lnTo>
                <a:lnTo>
                  <a:pt x="179959" y="28956"/>
                </a:lnTo>
                <a:lnTo>
                  <a:pt x="221234" y="13207"/>
                </a:lnTo>
                <a:lnTo>
                  <a:pt x="265175" y="3429"/>
                </a:lnTo>
                <a:lnTo>
                  <a:pt x="311150" y="0"/>
                </a:lnTo>
                <a:lnTo>
                  <a:pt x="3498850" y="0"/>
                </a:lnTo>
                <a:lnTo>
                  <a:pt x="3544824" y="3429"/>
                </a:lnTo>
                <a:lnTo>
                  <a:pt x="3588766" y="13207"/>
                </a:lnTo>
                <a:lnTo>
                  <a:pt x="3630041" y="28956"/>
                </a:lnTo>
                <a:lnTo>
                  <a:pt x="3668268" y="50164"/>
                </a:lnTo>
                <a:lnTo>
                  <a:pt x="3702939" y="76326"/>
                </a:lnTo>
                <a:lnTo>
                  <a:pt x="3733673" y="107061"/>
                </a:lnTo>
                <a:lnTo>
                  <a:pt x="3759834" y="141731"/>
                </a:lnTo>
                <a:lnTo>
                  <a:pt x="3781044" y="179958"/>
                </a:lnTo>
                <a:lnTo>
                  <a:pt x="3796792" y="221233"/>
                </a:lnTo>
                <a:lnTo>
                  <a:pt x="3806571" y="265175"/>
                </a:lnTo>
                <a:lnTo>
                  <a:pt x="3810000" y="311150"/>
                </a:lnTo>
                <a:lnTo>
                  <a:pt x="3810000" y="1555750"/>
                </a:lnTo>
                <a:lnTo>
                  <a:pt x="3806571" y="1601724"/>
                </a:lnTo>
                <a:lnTo>
                  <a:pt x="3796792" y="1645539"/>
                </a:lnTo>
                <a:lnTo>
                  <a:pt x="3781044" y="1686940"/>
                </a:lnTo>
                <a:lnTo>
                  <a:pt x="3759834" y="1725168"/>
                </a:lnTo>
                <a:lnTo>
                  <a:pt x="3733673" y="1759839"/>
                </a:lnTo>
                <a:lnTo>
                  <a:pt x="3702939" y="1790573"/>
                </a:lnTo>
                <a:lnTo>
                  <a:pt x="3668268" y="1816735"/>
                </a:lnTo>
                <a:lnTo>
                  <a:pt x="3630041" y="1837944"/>
                </a:lnTo>
                <a:lnTo>
                  <a:pt x="3588766" y="1853691"/>
                </a:lnTo>
                <a:lnTo>
                  <a:pt x="3544824" y="1863471"/>
                </a:lnTo>
                <a:lnTo>
                  <a:pt x="3498850" y="1866900"/>
                </a:lnTo>
                <a:lnTo>
                  <a:pt x="311150" y="1866900"/>
                </a:lnTo>
                <a:lnTo>
                  <a:pt x="265175" y="1863471"/>
                </a:lnTo>
                <a:lnTo>
                  <a:pt x="221234" y="1853691"/>
                </a:lnTo>
                <a:lnTo>
                  <a:pt x="179959" y="1837944"/>
                </a:lnTo>
                <a:lnTo>
                  <a:pt x="141732" y="1816735"/>
                </a:lnTo>
                <a:lnTo>
                  <a:pt x="107061" y="1790573"/>
                </a:lnTo>
                <a:lnTo>
                  <a:pt x="76326" y="1759839"/>
                </a:lnTo>
                <a:lnTo>
                  <a:pt x="50164" y="1725168"/>
                </a:lnTo>
                <a:lnTo>
                  <a:pt x="28955" y="1686940"/>
                </a:lnTo>
                <a:lnTo>
                  <a:pt x="13208" y="1645539"/>
                </a:lnTo>
                <a:lnTo>
                  <a:pt x="3428" y="1601724"/>
                </a:lnTo>
                <a:lnTo>
                  <a:pt x="0" y="1555750"/>
                </a:lnTo>
                <a:lnTo>
                  <a:pt x="0" y="311150"/>
                </a:lnTo>
                <a:close/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628769" y="4068068"/>
            <a:ext cx="2938145" cy="105791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70"/>
              </a:spcBef>
            </a:pPr>
            <a:r>
              <a:rPr dirty="0" sz="2800" spc="-20" b="1">
                <a:latin typeface="Calibri"/>
                <a:cs typeface="Calibri"/>
              </a:rPr>
              <a:t>Construction</a:t>
            </a:r>
            <a:r>
              <a:rPr dirty="0" sz="2800" spc="-55" b="1">
                <a:latin typeface="Calibri"/>
                <a:cs typeface="Calibri"/>
              </a:rPr>
              <a:t> </a:t>
            </a:r>
            <a:r>
              <a:rPr dirty="0" sz="2800" spc="-20" b="1">
                <a:latin typeface="Calibri"/>
                <a:cs typeface="Calibri"/>
              </a:rPr>
              <a:t>Hours: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75"/>
              </a:spcBef>
            </a:pPr>
            <a:r>
              <a:rPr dirty="0" sz="1800">
                <a:latin typeface="Calibri"/>
                <a:cs typeface="Calibri"/>
              </a:rPr>
              <a:t>7:00AM –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6:00PM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800" spc="-20">
                <a:latin typeface="Calibri"/>
                <a:cs typeface="Calibri"/>
              </a:rPr>
              <a:t>Monday </a:t>
            </a:r>
            <a:r>
              <a:rPr dirty="0" sz="1800" spc="-15">
                <a:latin typeface="Calibri"/>
                <a:cs typeface="Calibri"/>
              </a:rPr>
              <a:t>through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Saturdays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71600" y="1168908"/>
            <a:ext cx="3810000" cy="1866900"/>
          </a:xfrm>
          <a:custGeom>
            <a:avLst/>
            <a:gdLst/>
            <a:ahLst/>
            <a:cxnLst/>
            <a:rect l="l" t="t" r="r" b="b"/>
            <a:pathLst>
              <a:path w="3810000" h="1866900">
                <a:moveTo>
                  <a:pt x="3498850" y="0"/>
                </a:moveTo>
                <a:lnTo>
                  <a:pt x="311150" y="0"/>
                </a:lnTo>
                <a:lnTo>
                  <a:pt x="265175" y="3428"/>
                </a:lnTo>
                <a:lnTo>
                  <a:pt x="221234" y="13207"/>
                </a:lnTo>
                <a:lnTo>
                  <a:pt x="179959" y="28955"/>
                </a:lnTo>
                <a:lnTo>
                  <a:pt x="141731" y="50164"/>
                </a:lnTo>
                <a:lnTo>
                  <a:pt x="107061" y="76326"/>
                </a:lnTo>
                <a:lnTo>
                  <a:pt x="76327" y="107061"/>
                </a:lnTo>
                <a:lnTo>
                  <a:pt x="50165" y="141731"/>
                </a:lnTo>
                <a:lnTo>
                  <a:pt x="28956" y="179958"/>
                </a:lnTo>
                <a:lnTo>
                  <a:pt x="13208" y="221233"/>
                </a:lnTo>
                <a:lnTo>
                  <a:pt x="3428" y="265175"/>
                </a:lnTo>
                <a:lnTo>
                  <a:pt x="0" y="311150"/>
                </a:lnTo>
                <a:lnTo>
                  <a:pt x="0" y="1555750"/>
                </a:lnTo>
                <a:lnTo>
                  <a:pt x="3428" y="1601724"/>
                </a:lnTo>
                <a:lnTo>
                  <a:pt x="13208" y="1645539"/>
                </a:lnTo>
                <a:lnTo>
                  <a:pt x="28956" y="1686940"/>
                </a:lnTo>
                <a:lnTo>
                  <a:pt x="50165" y="1725167"/>
                </a:lnTo>
                <a:lnTo>
                  <a:pt x="76327" y="1759839"/>
                </a:lnTo>
                <a:lnTo>
                  <a:pt x="107061" y="1790572"/>
                </a:lnTo>
                <a:lnTo>
                  <a:pt x="141731" y="1816734"/>
                </a:lnTo>
                <a:lnTo>
                  <a:pt x="179959" y="1837943"/>
                </a:lnTo>
                <a:lnTo>
                  <a:pt x="221234" y="1853691"/>
                </a:lnTo>
                <a:lnTo>
                  <a:pt x="265175" y="1863470"/>
                </a:lnTo>
                <a:lnTo>
                  <a:pt x="311150" y="1866900"/>
                </a:lnTo>
                <a:lnTo>
                  <a:pt x="3498850" y="1866900"/>
                </a:lnTo>
                <a:lnTo>
                  <a:pt x="3544824" y="1863470"/>
                </a:lnTo>
                <a:lnTo>
                  <a:pt x="3588766" y="1853691"/>
                </a:lnTo>
                <a:lnTo>
                  <a:pt x="3630041" y="1837943"/>
                </a:lnTo>
                <a:lnTo>
                  <a:pt x="3668267" y="1816734"/>
                </a:lnTo>
                <a:lnTo>
                  <a:pt x="3702939" y="1790572"/>
                </a:lnTo>
                <a:lnTo>
                  <a:pt x="3733673" y="1759839"/>
                </a:lnTo>
                <a:lnTo>
                  <a:pt x="3759835" y="1725167"/>
                </a:lnTo>
                <a:lnTo>
                  <a:pt x="3781044" y="1686940"/>
                </a:lnTo>
                <a:lnTo>
                  <a:pt x="3796791" y="1645539"/>
                </a:lnTo>
                <a:lnTo>
                  <a:pt x="3806571" y="1601724"/>
                </a:lnTo>
                <a:lnTo>
                  <a:pt x="3810000" y="1555750"/>
                </a:lnTo>
                <a:lnTo>
                  <a:pt x="3810000" y="311150"/>
                </a:lnTo>
                <a:lnTo>
                  <a:pt x="3806571" y="265175"/>
                </a:lnTo>
                <a:lnTo>
                  <a:pt x="3796791" y="221233"/>
                </a:lnTo>
                <a:lnTo>
                  <a:pt x="3781044" y="179958"/>
                </a:lnTo>
                <a:lnTo>
                  <a:pt x="3759835" y="141731"/>
                </a:lnTo>
                <a:lnTo>
                  <a:pt x="3733673" y="107061"/>
                </a:lnTo>
                <a:lnTo>
                  <a:pt x="3702939" y="76326"/>
                </a:lnTo>
                <a:lnTo>
                  <a:pt x="3668267" y="50164"/>
                </a:lnTo>
                <a:lnTo>
                  <a:pt x="3630041" y="28955"/>
                </a:lnTo>
                <a:lnTo>
                  <a:pt x="3588766" y="13207"/>
                </a:lnTo>
                <a:lnTo>
                  <a:pt x="3544824" y="3428"/>
                </a:lnTo>
                <a:lnTo>
                  <a:pt x="3498850" y="0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371600" y="1168908"/>
            <a:ext cx="3810000" cy="1866900"/>
          </a:xfrm>
          <a:custGeom>
            <a:avLst/>
            <a:gdLst/>
            <a:ahLst/>
            <a:cxnLst/>
            <a:rect l="l" t="t" r="r" b="b"/>
            <a:pathLst>
              <a:path w="3810000" h="1866900">
                <a:moveTo>
                  <a:pt x="0" y="311150"/>
                </a:moveTo>
                <a:lnTo>
                  <a:pt x="3428" y="265175"/>
                </a:lnTo>
                <a:lnTo>
                  <a:pt x="13208" y="221233"/>
                </a:lnTo>
                <a:lnTo>
                  <a:pt x="28956" y="179958"/>
                </a:lnTo>
                <a:lnTo>
                  <a:pt x="50165" y="141731"/>
                </a:lnTo>
                <a:lnTo>
                  <a:pt x="76327" y="107061"/>
                </a:lnTo>
                <a:lnTo>
                  <a:pt x="107061" y="76326"/>
                </a:lnTo>
                <a:lnTo>
                  <a:pt x="141731" y="50164"/>
                </a:lnTo>
                <a:lnTo>
                  <a:pt x="179959" y="28955"/>
                </a:lnTo>
                <a:lnTo>
                  <a:pt x="221234" y="13207"/>
                </a:lnTo>
                <a:lnTo>
                  <a:pt x="265175" y="3428"/>
                </a:lnTo>
                <a:lnTo>
                  <a:pt x="311150" y="0"/>
                </a:lnTo>
                <a:lnTo>
                  <a:pt x="3498850" y="0"/>
                </a:lnTo>
                <a:lnTo>
                  <a:pt x="3544824" y="3428"/>
                </a:lnTo>
                <a:lnTo>
                  <a:pt x="3588766" y="13207"/>
                </a:lnTo>
                <a:lnTo>
                  <a:pt x="3630041" y="28955"/>
                </a:lnTo>
                <a:lnTo>
                  <a:pt x="3668267" y="50164"/>
                </a:lnTo>
                <a:lnTo>
                  <a:pt x="3702939" y="76326"/>
                </a:lnTo>
                <a:lnTo>
                  <a:pt x="3733673" y="107061"/>
                </a:lnTo>
                <a:lnTo>
                  <a:pt x="3759835" y="141731"/>
                </a:lnTo>
                <a:lnTo>
                  <a:pt x="3781044" y="179958"/>
                </a:lnTo>
                <a:lnTo>
                  <a:pt x="3796791" y="221233"/>
                </a:lnTo>
                <a:lnTo>
                  <a:pt x="3806571" y="265175"/>
                </a:lnTo>
                <a:lnTo>
                  <a:pt x="3810000" y="311150"/>
                </a:lnTo>
                <a:lnTo>
                  <a:pt x="3810000" y="1555750"/>
                </a:lnTo>
                <a:lnTo>
                  <a:pt x="3806571" y="1601724"/>
                </a:lnTo>
                <a:lnTo>
                  <a:pt x="3796791" y="1645539"/>
                </a:lnTo>
                <a:lnTo>
                  <a:pt x="3781044" y="1686940"/>
                </a:lnTo>
                <a:lnTo>
                  <a:pt x="3759835" y="1725167"/>
                </a:lnTo>
                <a:lnTo>
                  <a:pt x="3733673" y="1759839"/>
                </a:lnTo>
                <a:lnTo>
                  <a:pt x="3702939" y="1790572"/>
                </a:lnTo>
                <a:lnTo>
                  <a:pt x="3668267" y="1816734"/>
                </a:lnTo>
                <a:lnTo>
                  <a:pt x="3630041" y="1837943"/>
                </a:lnTo>
                <a:lnTo>
                  <a:pt x="3588766" y="1853691"/>
                </a:lnTo>
                <a:lnTo>
                  <a:pt x="3544824" y="1863470"/>
                </a:lnTo>
                <a:lnTo>
                  <a:pt x="3498850" y="1866900"/>
                </a:lnTo>
                <a:lnTo>
                  <a:pt x="311150" y="1866900"/>
                </a:lnTo>
                <a:lnTo>
                  <a:pt x="265175" y="1863470"/>
                </a:lnTo>
                <a:lnTo>
                  <a:pt x="221234" y="1853691"/>
                </a:lnTo>
                <a:lnTo>
                  <a:pt x="179959" y="1837943"/>
                </a:lnTo>
                <a:lnTo>
                  <a:pt x="141731" y="1816734"/>
                </a:lnTo>
                <a:lnTo>
                  <a:pt x="107061" y="1790572"/>
                </a:lnTo>
                <a:lnTo>
                  <a:pt x="76327" y="1759839"/>
                </a:lnTo>
                <a:lnTo>
                  <a:pt x="50165" y="1725167"/>
                </a:lnTo>
                <a:lnTo>
                  <a:pt x="28956" y="1686940"/>
                </a:lnTo>
                <a:lnTo>
                  <a:pt x="13208" y="1645539"/>
                </a:lnTo>
                <a:lnTo>
                  <a:pt x="3428" y="1601724"/>
                </a:lnTo>
                <a:lnTo>
                  <a:pt x="0" y="1555750"/>
                </a:lnTo>
                <a:lnTo>
                  <a:pt x="0" y="311150"/>
                </a:lnTo>
                <a:close/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740535" y="1403730"/>
            <a:ext cx="3082925" cy="1305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103505">
              <a:lnSpc>
                <a:spcPct val="100000"/>
              </a:lnSpc>
              <a:spcBef>
                <a:spcPts val="95"/>
              </a:spcBef>
            </a:pPr>
            <a:r>
              <a:rPr dirty="0" sz="2800" spc="-45" b="1">
                <a:latin typeface="Calibri"/>
                <a:cs typeface="Calibri"/>
              </a:rPr>
              <a:t>What’s </a:t>
            </a:r>
            <a:r>
              <a:rPr dirty="0" sz="2800" spc="-5" b="1">
                <a:latin typeface="Calibri"/>
                <a:cs typeface="Calibri"/>
              </a:rPr>
              <a:t>the </a:t>
            </a:r>
            <a:r>
              <a:rPr dirty="0" sz="2800" spc="-15" b="1">
                <a:latin typeface="Calibri"/>
                <a:cs typeface="Calibri"/>
              </a:rPr>
              <a:t>plan </a:t>
            </a:r>
            <a:r>
              <a:rPr dirty="0" sz="2800" spc="-35" b="1">
                <a:latin typeface="Calibri"/>
                <a:cs typeface="Calibri"/>
              </a:rPr>
              <a:t>for  </a:t>
            </a:r>
            <a:r>
              <a:rPr dirty="0" sz="2800" spc="-10" b="1">
                <a:latin typeface="Calibri"/>
                <a:cs typeface="Calibri"/>
              </a:rPr>
              <a:t>noise </a:t>
            </a:r>
            <a:r>
              <a:rPr dirty="0" sz="2800" spc="-5" b="1">
                <a:latin typeface="Calibri"/>
                <a:cs typeface="Calibri"/>
              </a:rPr>
              <a:t>&amp; </a:t>
            </a:r>
            <a:r>
              <a:rPr dirty="0" sz="2800" spc="-15" b="1">
                <a:latin typeface="Calibri"/>
                <a:cs typeface="Calibri"/>
              </a:rPr>
              <a:t>odor </a:t>
            </a:r>
            <a:r>
              <a:rPr dirty="0" sz="2800" spc="-25" b="1">
                <a:latin typeface="Calibri"/>
                <a:cs typeface="Calibri"/>
              </a:rPr>
              <a:t>control  </a:t>
            </a:r>
            <a:r>
              <a:rPr dirty="0" sz="2800" spc="-15" b="1">
                <a:latin typeface="Calibri"/>
                <a:cs typeface="Calibri"/>
              </a:rPr>
              <a:t>during</a:t>
            </a:r>
            <a:r>
              <a:rPr dirty="0" sz="2800" spc="-70" b="1">
                <a:latin typeface="Calibri"/>
                <a:cs typeface="Calibri"/>
              </a:rPr>
              <a:t> </a:t>
            </a:r>
            <a:r>
              <a:rPr dirty="0" sz="2800" spc="-20" b="1">
                <a:latin typeface="Calibri"/>
                <a:cs typeface="Calibri"/>
              </a:rPr>
              <a:t>construction?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934200" y="1066800"/>
            <a:ext cx="3810000" cy="1866900"/>
          </a:xfrm>
          <a:custGeom>
            <a:avLst/>
            <a:gdLst/>
            <a:ahLst/>
            <a:cxnLst/>
            <a:rect l="l" t="t" r="r" b="b"/>
            <a:pathLst>
              <a:path w="3810000" h="1866900">
                <a:moveTo>
                  <a:pt x="3498850" y="0"/>
                </a:moveTo>
                <a:lnTo>
                  <a:pt x="311150" y="0"/>
                </a:lnTo>
                <a:lnTo>
                  <a:pt x="265175" y="3428"/>
                </a:lnTo>
                <a:lnTo>
                  <a:pt x="221233" y="13208"/>
                </a:lnTo>
                <a:lnTo>
                  <a:pt x="179958" y="28955"/>
                </a:lnTo>
                <a:lnTo>
                  <a:pt x="141731" y="50164"/>
                </a:lnTo>
                <a:lnTo>
                  <a:pt x="107060" y="76326"/>
                </a:lnTo>
                <a:lnTo>
                  <a:pt x="76326" y="107061"/>
                </a:lnTo>
                <a:lnTo>
                  <a:pt x="50165" y="141732"/>
                </a:lnTo>
                <a:lnTo>
                  <a:pt x="28955" y="179959"/>
                </a:lnTo>
                <a:lnTo>
                  <a:pt x="13207" y="221234"/>
                </a:lnTo>
                <a:lnTo>
                  <a:pt x="3428" y="265175"/>
                </a:lnTo>
                <a:lnTo>
                  <a:pt x="0" y="311150"/>
                </a:lnTo>
                <a:lnTo>
                  <a:pt x="0" y="1555750"/>
                </a:lnTo>
                <a:lnTo>
                  <a:pt x="3428" y="1601724"/>
                </a:lnTo>
                <a:lnTo>
                  <a:pt x="13207" y="1645539"/>
                </a:lnTo>
                <a:lnTo>
                  <a:pt x="28955" y="1686940"/>
                </a:lnTo>
                <a:lnTo>
                  <a:pt x="50165" y="1725167"/>
                </a:lnTo>
                <a:lnTo>
                  <a:pt x="76326" y="1759839"/>
                </a:lnTo>
                <a:lnTo>
                  <a:pt x="107060" y="1790573"/>
                </a:lnTo>
                <a:lnTo>
                  <a:pt x="141731" y="1816735"/>
                </a:lnTo>
                <a:lnTo>
                  <a:pt x="179958" y="1837944"/>
                </a:lnTo>
                <a:lnTo>
                  <a:pt x="221233" y="1853691"/>
                </a:lnTo>
                <a:lnTo>
                  <a:pt x="265175" y="1863471"/>
                </a:lnTo>
                <a:lnTo>
                  <a:pt x="311150" y="1866900"/>
                </a:lnTo>
                <a:lnTo>
                  <a:pt x="3498850" y="1866900"/>
                </a:lnTo>
                <a:lnTo>
                  <a:pt x="3544824" y="1863471"/>
                </a:lnTo>
                <a:lnTo>
                  <a:pt x="3588766" y="1853691"/>
                </a:lnTo>
                <a:lnTo>
                  <a:pt x="3630041" y="1837944"/>
                </a:lnTo>
                <a:lnTo>
                  <a:pt x="3668268" y="1816735"/>
                </a:lnTo>
                <a:lnTo>
                  <a:pt x="3702939" y="1790573"/>
                </a:lnTo>
                <a:lnTo>
                  <a:pt x="3733673" y="1759839"/>
                </a:lnTo>
                <a:lnTo>
                  <a:pt x="3759834" y="1725167"/>
                </a:lnTo>
                <a:lnTo>
                  <a:pt x="3781044" y="1686940"/>
                </a:lnTo>
                <a:lnTo>
                  <a:pt x="3796792" y="1645539"/>
                </a:lnTo>
                <a:lnTo>
                  <a:pt x="3806571" y="1601724"/>
                </a:lnTo>
                <a:lnTo>
                  <a:pt x="3810000" y="1555750"/>
                </a:lnTo>
                <a:lnTo>
                  <a:pt x="3810000" y="311150"/>
                </a:lnTo>
                <a:lnTo>
                  <a:pt x="3806571" y="265175"/>
                </a:lnTo>
                <a:lnTo>
                  <a:pt x="3796792" y="221234"/>
                </a:lnTo>
                <a:lnTo>
                  <a:pt x="3781044" y="179959"/>
                </a:lnTo>
                <a:lnTo>
                  <a:pt x="3759834" y="141732"/>
                </a:lnTo>
                <a:lnTo>
                  <a:pt x="3733673" y="107061"/>
                </a:lnTo>
                <a:lnTo>
                  <a:pt x="3702939" y="76326"/>
                </a:lnTo>
                <a:lnTo>
                  <a:pt x="3668268" y="50164"/>
                </a:lnTo>
                <a:lnTo>
                  <a:pt x="3630041" y="28955"/>
                </a:lnTo>
                <a:lnTo>
                  <a:pt x="3588766" y="13208"/>
                </a:lnTo>
                <a:lnTo>
                  <a:pt x="3544824" y="3428"/>
                </a:lnTo>
                <a:lnTo>
                  <a:pt x="3498850" y="0"/>
                </a:lnTo>
                <a:close/>
              </a:path>
            </a:pathLst>
          </a:custGeom>
          <a:solidFill>
            <a:srgbClr val="CCC1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934200" y="1066800"/>
            <a:ext cx="3810000" cy="1866900"/>
          </a:xfrm>
          <a:custGeom>
            <a:avLst/>
            <a:gdLst/>
            <a:ahLst/>
            <a:cxnLst/>
            <a:rect l="l" t="t" r="r" b="b"/>
            <a:pathLst>
              <a:path w="3810000" h="1866900">
                <a:moveTo>
                  <a:pt x="0" y="311150"/>
                </a:moveTo>
                <a:lnTo>
                  <a:pt x="3428" y="265175"/>
                </a:lnTo>
                <a:lnTo>
                  <a:pt x="13207" y="221234"/>
                </a:lnTo>
                <a:lnTo>
                  <a:pt x="28955" y="179959"/>
                </a:lnTo>
                <a:lnTo>
                  <a:pt x="50165" y="141732"/>
                </a:lnTo>
                <a:lnTo>
                  <a:pt x="76326" y="107061"/>
                </a:lnTo>
                <a:lnTo>
                  <a:pt x="107060" y="76326"/>
                </a:lnTo>
                <a:lnTo>
                  <a:pt x="141731" y="50164"/>
                </a:lnTo>
                <a:lnTo>
                  <a:pt x="179958" y="28955"/>
                </a:lnTo>
                <a:lnTo>
                  <a:pt x="221233" y="13208"/>
                </a:lnTo>
                <a:lnTo>
                  <a:pt x="265175" y="3428"/>
                </a:lnTo>
                <a:lnTo>
                  <a:pt x="311150" y="0"/>
                </a:lnTo>
                <a:lnTo>
                  <a:pt x="3498850" y="0"/>
                </a:lnTo>
                <a:lnTo>
                  <a:pt x="3544824" y="3428"/>
                </a:lnTo>
                <a:lnTo>
                  <a:pt x="3588766" y="13208"/>
                </a:lnTo>
                <a:lnTo>
                  <a:pt x="3630041" y="28955"/>
                </a:lnTo>
                <a:lnTo>
                  <a:pt x="3668268" y="50164"/>
                </a:lnTo>
                <a:lnTo>
                  <a:pt x="3702939" y="76326"/>
                </a:lnTo>
                <a:lnTo>
                  <a:pt x="3733673" y="107061"/>
                </a:lnTo>
                <a:lnTo>
                  <a:pt x="3759834" y="141732"/>
                </a:lnTo>
                <a:lnTo>
                  <a:pt x="3781044" y="179959"/>
                </a:lnTo>
                <a:lnTo>
                  <a:pt x="3796792" y="221234"/>
                </a:lnTo>
                <a:lnTo>
                  <a:pt x="3806571" y="265175"/>
                </a:lnTo>
                <a:lnTo>
                  <a:pt x="3810000" y="311150"/>
                </a:lnTo>
                <a:lnTo>
                  <a:pt x="3810000" y="1555750"/>
                </a:lnTo>
                <a:lnTo>
                  <a:pt x="3806571" y="1601724"/>
                </a:lnTo>
                <a:lnTo>
                  <a:pt x="3796792" y="1645539"/>
                </a:lnTo>
                <a:lnTo>
                  <a:pt x="3781044" y="1686940"/>
                </a:lnTo>
                <a:lnTo>
                  <a:pt x="3759834" y="1725167"/>
                </a:lnTo>
                <a:lnTo>
                  <a:pt x="3733673" y="1759839"/>
                </a:lnTo>
                <a:lnTo>
                  <a:pt x="3702939" y="1790573"/>
                </a:lnTo>
                <a:lnTo>
                  <a:pt x="3668268" y="1816735"/>
                </a:lnTo>
                <a:lnTo>
                  <a:pt x="3630041" y="1837944"/>
                </a:lnTo>
                <a:lnTo>
                  <a:pt x="3588766" y="1853691"/>
                </a:lnTo>
                <a:lnTo>
                  <a:pt x="3544824" y="1863471"/>
                </a:lnTo>
                <a:lnTo>
                  <a:pt x="3498850" y="1866900"/>
                </a:lnTo>
                <a:lnTo>
                  <a:pt x="311150" y="1866900"/>
                </a:lnTo>
                <a:lnTo>
                  <a:pt x="265175" y="1863471"/>
                </a:lnTo>
                <a:lnTo>
                  <a:pt x="221233" y="1853691"/>
                </a:lnTo>
                <a:lnTo>
                  <a:pt x="179958" y="1837944"/>
                </a:lnTo>
                <a:lnTo>
                  <a:pt x="141731" y="1816735"/>
                </a:lnTo>
                <a:lnTo>
                  <a:pt x="107060" y="1790573"/>
                </a:lnTo>
                <a:lnTo>
                  <a:pt x="76326" y="1759839"/>
                </a:lnTo>
                <a:lnTo>
                  <a:pt x="50165" y="1725167"/>
                </a:lnTo>
                <a:lnTo>
                  <a:pt x="28955" y="1686940"/>
                </a:lnTo>
                <a:lnTo>
                  <a:pt x="13207" y="1645539"/>
                </a:lnTo>
                <a:lnTo>
                  <a:pt x="3428" y="1601724"/>
                </a:lnTo>
                <a:lnTo>
                  <a:pt x="0" y="1555750"/>
                </a:lnTo>
                <a:lnTo>
                  <a:pt x="0" y="311150"/>
                </a:lnTo>
                <a:close/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293102" y="1088262"/>
            <a:ext cx="3101975" cy="17322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635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Calibri"/>
                <a:cs typeface="Calibri"/>
              </a:rPr>
              <a:t>How </a:t>
            </a:r>
            <a:r>
              <a:rPr dirty="0" sz="2800" spc="-30">
                <a:latin typeface="Calibri"/>
                <a:cs typeface="Calibri"/>
              </a:rPr>
              <a:t>many  </a:t>
            </a:r>
            <a:r>
              <a:rPr dirty="0" sz="2800" spc="-20">
                <a:latin typeface="Calibri"/>
                <a:cs typeface="Calibri"/>
              </a:rPr>
              <a:t>construction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45">
                <a:latin typeface="Calibri"/>
                <a:cs typeface="Calibri"/>
              </a:rPr>
              <a:t>workers  </a:t>
            </a:r>
            <a:r>
              <a:rPr dirty="0" sz="2800" spc="-10">
                <a:latin typeface="Calibri"/>
                <a:cs typeface="Calibri"/>
              </a:rPr>
              <a:t>will </a:t>
            </a:r>
            <a:r>
              <a:rPr dirty="0" sz="2800" spc="-5">
                <a:latin typeface="Calibri"/>
                <a:cs typeface="Calibri"/>
              </a:rPr>
              <a:t>be </a:t>
            </a:r>
            <a:r>
              <a:rPr dirty="0" sz="2800" spc="-25">
                <a:latin typeface="Calibri"/>
                <a:cs typeface="Calibri"/>
              </a:rPr>
              <a:t>onsite </a:t>
            </a:r>
            <a:r>
              <a:rPr dirty="0" sz="2800" spc="-5">
                <a:latin typeface="Calibri"/>
                <a:cs typeface="Calibri"/>
              </a:rPr>
              <a:t>on a  </a:t>
            </a:r>
            <a:r>
              <a:rPr dirty="0" sz="2800" spc="-25">
                <a:latin typeface="Calibri"/>
                <a:cs typeface="Calibri"/>
              </a:rPr>
              <a:t>given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35">
                <a:latin typeface="Calibri"/>
                <a:cs typeface="Calibri"/>
              </a:rPr>
              <a:t>day?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6264" y="124205"/>
            <a:ext cx="36836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Resident Job</a:t>
            </a:r>
            <a:r>
              <a:rPr dirty="0" sz="2400" spc="-13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Opportunities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43200" y="5966459"/>
            <a:ext cx="8897112" cy="8915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09600" y="1045463"/>
            <a:ext cx="7408164" cy="49209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097393" y="1288237"/>
            <a:ext cx="3473450" cy="4416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800" spc="-15" b="1">
                <a:latin typeface="Calibri"/>
                <a:cs typeface="Calibri"/>
              </a:rPr>
              <a:t>What opportunities</a:t>
            </a:r>
            <a:r>
              <a:rPr dirty="0" sz="1800" spc="-85" b="1">
                <a:latin typeface="Calibri"/>
                <a:cs typeface="Calibri"/>
              </a:rPr>
              <a:t> </a:t>
            </a:r>
            <a:r>
              <a:rPr dirty="0" sz="1800" spc="-20" b="1">
                <a:latin typeface="Calibri"/>
                <a:cs typeface="Calibri"/>
              </a:rPr>
              <a:t>are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dirty="0" sz="1800" spc="-25" b="1">
                <a:latin typeface="Calibri"/>
                <a:cs typeface="Calibri"/>
              </a:rPr>
              <a:t>available?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355600" marR="488315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800" spc="-15" b="1">
                <a:latin typeface="Calibri"/>
                <a:cs typeface="Calibri"/>
              </a:rPr>
              <a:t>Where can </a:t>
            </a:r>
            <a:r>
              <a:rPr dirty="0" sz="1800" spc="-20" b="1">
                <a:latin typeface="Calibri"/>
                <a:cs typeface="Calibri"/>
              </a:rPr>
              <a:t>you </a:t>
            </a:r>
            <a:r>
              <a:rPr dirty="0" sz="1800" b="1">
                <a:latin typeface="Calibri"/>
                <a:cs typeface="Calibri"/>
              </a:rPr>
              <a:t>pick up and  </a:t>
            </a:r>
            <a:r>
              <a:rPr dirty="0" sz="1800" spc="-5" b="1">
                <a:latin typeface="Calibri"/>
                <a:cs typeface="Calibri"/>
              </a:rPr>
              <a:t>submit </a:t>
            </a:r>
            <a:r>
              <a:rPr dirty="0" sz="1800" spc="-10" b="1">
                <a:latin typeface="Calibri"/>
                <a:cs typeface="Calibri"/>
              </a:rPr>
              <a:t>the </a:t>
            </a:r>
            <a:r>
              <a:rPr dirty="0" sz="1800" spc="-5" b="1">
                <a:latin typeface="Calibri"/>
                <a:cs typeface="Calibri"/>
              </a:rPr>
              <a:t>job</a:t>
            </a:r>
            <a:r>
              <a:rPr dirty="0" sz="1800" spc="-135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application?</a:t>
            </a:r>
            <a:endParaRPr sz="1800">
              <a:latin typeface="Calibri"/>
              <a:cs typeface="Calibri"/>
            </a:endParaRPr>
          </a:p>
          <a:p>
            <a:pPr lvl="1" marL="756285" marR="631825" indent="-287020">
              <a:lnSpc>
                <a:spcPct val="100000"/>
              </a:lnSpc>
              <a:buChar char="-"/>
              <a:tabLst>
                <a:tab pos="756285" algn="l"/>
                <a:tab pos="756920" algn="l"/>
              </a:tabLst>
            </a:pPr>
            <a:r>
              <a:rPr dirty="0" sz="1800" spc="-10">
                <a:latin typeface="Calibri"/>
                <a:cs typeface="Calibri"/>
              </a:rPr>
              <a:t>The </a:t>
            </a:r>
            <a:r>
              <a:rPr dirty="0" sz="1800">
                <a:latin typeface="Calibri"/>
                <a:cs typeface="Calibri"/>
              </a:rPr>
              <a:t>BHA</a:t>
            </a:r>
            <a:r>
              <a:rPr dirty="0" sz="1800" spc="-10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Management  </a:t>
            </a:r>
            <a:r>
              <a:rPr dirty="0" sz="1800" spc="-20">
                <a:latin typeface="Calibri"/>
                <a:cs typeface="Calibri"/>
              </a:rPr>
              <a:t>Office located </a:t>
            </a:r>
            <a:r>
              <a:rPr dirty="0" sz="1800" spc="-15">
                <a:latin typeface="Calibri"/>
                <a:cs typeface="Calibri"/>
              </a:rPr>
              <a:t>at </a:t>
            </a:r>
            <a:r>
              <a:rPr dirty="0" sz="1800">
                <a:latin typeface="Calibri"/>
                <a:cs typeface="Calibri"/>
              </a:rPr>
              <a:t>30  </a:t>
            </a:r>
            <a:r>
              <a:rPr dirty="0" sz="1800" spc="-25">
                <a:latin typeface="Calibri"/>
                <a:cs typeface="Calibri"/>
              </a:rPr>
              <a:t>Bickford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St.</a:t>
            </a:r>
            <a:endParaRPr sz="1800">
              <a:latin typeface="Calibri"/>
              <a:cs typeface="Calibri"/>
            </a:endParaRPr>
          </a:p>
          <a:p>
            <a:pPr lvl="1" marL="756285" marR="5080" indent="-287020">
              <a:lnSpc>
                <a:spcPct val="100000"/>
              </a:lnSpc>
              <a:spcBef>
                <a:spcPts val="5"/>
              </a:spcBef>
              <a:buChar char="-"/>
              <a:tabLst>
                <a:tab pos="756285" algn="l"/>
                <a:tab pos="756920" algn="l"/>
              </a:tabLst>
            </a:pPr>
            <a:r>
              <a:rPr dirty="0" sz="1800">
                <a:latin typeface="Calibri"/>
                <a:cs typeface="Calibri"/>
              </a:rPr>
              <a:t>In </a:t>
            </a:r>
            <a:r>
              <a:rPr dirty="0" sz="1800" spc="-10">
                <a:latin typeface="Calibri"/>
                <a:cs typeface="Calibri"/>
              </a:rPr>
              <a:t>the </a:t>
            </a:r>
            <a:r>
              <a:rPr dirty="0" sz="1800" spc="-15">
                <a:latin typeface="Calibri"/>
                <a:cs typeface="Calibri"/>
              </a:rPr>
              <a:t>two </a:t>
            </a:r>
            <a:r>
              <a:rPr dirty="0" sz="1800" spc="-20">
                <a:latin typeface="Calibri"/>
                <a:cs typeface="Calibri"/>
              </a:rPr>
              <a:t>drop </a:t>
            </a:r>
            <a:r>
              <a:rPr dirty="0" sz="1800" spc="-40">
                <a:latin typeface="Calibri"/>
                <a:cs typeface="Calibri"/>
              </a:rPr>
              <a:t>boxes </a:t>
            </a:r>
            <a:r>
              <a:rPr dirty="0" sz="1800" spc="-15">
                <a:latin typeface="Calibri"/>
                <a:cs typeface="Calibri"/>
              </a:rPr>
              <a:t>by </a:t>
            </a:r>
            <a:r>
              <a:rPr dirty="0" sz="1800" spc="-40">
                <a:latin typeface="Calibri"/>
                <a:cs typeface="Calibri"/>
              </a:rPr>
              <a:t>gate  </a:t>
            </a:r>
            <a:r>
              <a:rPr dirty="0" sz="1800" spc="-20">
                <a:latin typeface="Calibri"/>
                <a:cs typeface="Calibri"/>
              </a:rPr>
              <a:t>to </a:t>
            </a:r>
            <a:r>
              <a:rPr dirty="0" sz="1800" spc="-10">
                <a:latin typeface="Calibri"/>
                <a:cs typeface="Calibri"/>
              </a:rPr>
              <a:t>the </a:t>
            </a:r>
            <a:r>
              <a:rPr dirty="0" sz="1800" spc="-20">
                <a:latin typeface="Calibri"/>
                <a:cs typeface="Calibri"/>
              </a:rPr>
              <a:t>construction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site</a:t>
            </a:r>
            <a:endParaRPr sz="1800">
              <a:latin typeface="Calibri"/>
              <a:cs typeface="Calibri"/>
            </a:endParaRPr>
          </a:p>
          <a:p>
            <a:pPr lvl="2" marL="1213485" marR="119380" indent="-287020">
              <a:lnSpc>
                <a:spcPct val="100000"/>
              </a:lnSpc>
              <a:buFont typeface="Courier New"/>
              <a:buChar char="o"/>
              <a:tabLst>
                <a:tab pos="1214120" algn="l"/>
              </a:tabLst>
            </a:pPr>
            <a:r>
              <a:rPr dirty="0" sz="1800" spc="-15">
                <a:latin typeface="Calibri"/>
                <a:cs typeface="Calibri"/>
              </a:rPr>
              <a:t>One </a:t>
            </a:r>
            <a:r>
              <a:rPr dirty="0" sz="1800" spc="-20">
                <a:latin typeface="Calibri"/>
                <a:cs typeface="Calibri"/>
              </a:rPr>
              <a:t>unlocked drop </a:t>
            </a:r>
            <a:r>
              <a:rPr dirty="0" sz="1800" spc="-25">
                <a:latin typeface="Calibri"/>
                <a:cs typeface="Calibri"/>
              </a:rPr>
              <a:t>box  </a:t>
            </a:r>
            <a:r>
              <a:rPr dirty="0" sz="1800" spc="-15">
                <a:latin typeface="Calibri"/>
                <a:cs typeface="Calibri"/>
              </a:rPr>
              <a:t>will </a:t>
            </a:r>
            <a:r>
              <a:rPr dirty="0" sz="1800" spc="-25">
                <a:latin typeface="Calibri"/>
                <a:cs typeface="Calibri"/>
              </a:rPr>
              <a:t>contain </a:t>
            </a:r>
            <a:r>
              <a:rPr dirty="0" sz="1800" spc="-15">
                <a:latin typeface="Calibri"/>
                <a:cs typeface="Calibri"/>
              </a:rPr>
              <a:t>blank  </a:t>
            </a:r>
            <a:r>
              <a:rPr dirty="0" sz="1800" spc="-20">
                <a:latin typeface="Calibri"/>
                <a:cs typeface="Calibri"/>
              </a:rPr>
              <a:t>applications</a:t>
            </a:r>
            <a:endParaRPr sz="1800">
              <a:latin typeface="Calibri"/>
              <a:cs typeface="Calibri"/>
            </a:endParaRPr>
          </a:p>
          <a:p>
            <a:pPr algn="just" lvl="2" marL="1213485" marR="168275" indent="-287020">
              <a:lnSpc>
                <a:spcPct val="100000"/>
              </a:lnSpc>
              <a:buFont typeface="Courier New"/>
              <a:buChar char="o"/>
              <a:tabLst>
                <a:tab pos="1214120" algn="l"/>
              </a:tabLst>
            </a:pPr>
            <a:r>
              <a:rPr dirty="0" sz="1800" spc="-10">
                <a:latin typeface="Calibri"/>
                <a:cs typeface="Calibri"/>
              </a:rPr>
              <a:t>One </a:t>
            </a:r>
            <a:r>
              <a:rPr dirty="0" sz="1800" spc="-25">
                <a:latin typeface="Calibri"/>
                <a:cs typeface="Calibri"/>
              </a:rPr>
              <a:t>locked </a:t>
            </a:r>
            <a:r>
              <a:rPr dirty="0" sz="1800" spc="-20">
                <a:latin typeface="Calibri"/>
                <a:cs typeface="Calibri"/>
              </a:rPr>
              <a:t>drop box </a:t>
            </a:r>
            <a:r>
              <a:rPr dirty="0" sz="1800" spc="-10">
                <a:latin typeface="Calibri"/>
                <a:cs typeface="Calibri"/>
              </a:rPr>
              <a:t>is  </a:t>
            </a:r>
            <a:r>
              <a:rPr dirty="0" sz="1800" spc="-15">
                <a:latin typeface="Calibri"/>
                <a:cs typeface="Calibri"/>
              </a:rPr>
              <a:t>where </a:t>
            </a:r>
            <a:r>
              <a:rPr dirty="0" sz="1800" spc="-20">
                <a:latin typeface="Calibri"/>
                <a:cs typeface="Calibri"/>
              </a:rPr>
              <a:t>you </a:t>
            </a:r>
            <a:r>
              <a:rPr dirty="0" sz="1800" spc="-15">
                <a:latin typeface="Calibri"/>
                <a:cs typeface="Calibri"/>
              </a:rPr>
              <a:t>can submit  </a:t>
            </a:r>
            <a:r>
              <a:rPr dirty="0" sz="1800" spc="-20">
                <a:latin typeface="Calibri"/>
                <a:cs typeface="Calibri"/>
              </a:rPr>
              <a:t>your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application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187" y="137286"/>
            <a:ext cx="471995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Construction Logistics:</a:t>
            </a:r>
            <a:r>
              <a:rPr dirty="0" sz="2400" spc="-210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FF"/>
                </a:solidFill>
              </a:rPr>
              <a:t>Demolition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400" y="870202"/>
            <a:ext cx="10210800" cy="59695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934200" y="3124200"/>
            <a:ext cx="1219200" cy="462280"/>
          </a:xfrm>
          <a:prstGeom prst="rect">
            <a:avLst/>
          </a:prstGeom>
          <a:solidFill>
            <a:srgbClr val="F79546"/>
          </a:solidFill>
        </p:spPr>
        <p:txBody>
          <a:bodyPr wrap="square" lIns="0" tIns="27305" rIns="0" bIns="0" rtlCol="0" vert="horz">
            <a:spAutoFit/>
          </a:bodyPr>
          <a:lstStyle/>
          <a:p>
            <a:pPr marL="183515" marR="189230" indent="65405">
              <a:lnSpc>
                <a:spcPct val="100000"/>
              </a:lnSpc>
              <a:spcBef>
                <a:spcPts val="215"/>
              </a:spcBef>
            </a:pP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ANNA </a:t>
            </a:r>
            <a:r>
              <a:rPr dirty="0" sz="1200" spc="-5" b="1">
                <a:solidFill>
                  <a:srgbClr val="FFFFFF"/>
                </a:solidFill>
                <a:latin typeface="Calibri"/>
                <a:cs typeface="Calibri"/>
              </a:rPr>
              <a:t>MAE  COLE</a:t>
            </a:r>
            <a:r>
              <a:rPr dirty="0" sz="1200" spc="-1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CENTER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43900" y="3078479"/>
            <a:ext cx="1295400" cy="276225"/>
          </a:xfrm>
          <a:prstGeom prst="rect">
            <a:avLst/>
          </a:prstGeom>
          <a:solidFill>
            <a:srgbClr val="F79546"/>
          </a:solidFill>
        </p:spPr>
        <p:txBody>
          <a:bodyPr wrap="square" lIns="0" tIns="27305" rIns="0" bIns="0" rtlCol="0" vert="horz">
            <a:spAutoFit/>
          </a:bodyPr>
          <a:lstStyle/>
          <a:p>
            <a:pPr marL="99695">
              <a:lnSpc>
                <a:spcPct val="100000"/>
              </a:lnSpc>
              <a:spcBef>
                <a:spcPts val="215"/>
              </a:spcBef>
            </a:pP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24 + 34 </a:t>
            </a:r>
            <a:r>
              <a:rPr dirty="0" sz="1200" spc="-40" b="1">
                <a:solidFill>
                  <a:srgbClr val="FFFFFF"/>
                </a:solidFill>
                <a:latin typeface="Calibri"/>
                <a:cs typeface="Calibri"/>
              </a:rPr>
              <a:t>HEATH</a:t>
            </a:r>
            <a:r>
              <a:rPr dirty="0" sz="1200" spc="-8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30" b="1">
                <a:solidFill>
                  <a:srgbClr val="FFFFFF"/>
                </a:solidFill>
                <a:latin typeface="Calibri"/>
                <a:cs typeface="Calibri"/>
              </a:rPr>
              <a:t>ST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187" y="137286"/>
            <a:ext cx="47574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Construction Logistics:</a:t>
            </a:r>
            <a:r>
              <a:rPr dirty="0" sz="2400" spc="-18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FF"/>
                </a:solidFill>
              </a:rPr>
              <a:t>Excavation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0600" y="873250"/>
            <a:ext cx="10079736" cy="59466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858000" y="3962400"/>
            <a:ext cx="914400" cy="3079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6195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285"/>
              </a:spcBef>
            </a:pPr>
            <a:r>
              <a:rPr dirty="0" sz="700" spc="-5" b="1">
                <a:latin typeface="Calibri"/>
                <a:cs typeface="Calibri"/>
              </a:rPr>
              <a:t>DIRECTION</a:t>
            </a:r>
            <a:r>
              <a:rPr dirty="0" sz="700" spc="-70" b="1">
                <a:latin typeface="Calibri"/>
                <a:cs typeface="Calibri"/>
              </a:rPr>
              <a:t> </a:t>
            </a:r>
            <a:r>
              <a:rPr dirty="0" sz="700" spc="-5" b="1">
                <a:latin typeface="Calibri"/>
                <a:cs typeface="Calibri"/>
              </a:rPr>
              <a:t>OF</a:t>
            </a:r>
            <a:endParaRPr sz="7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dirty="0" sz="700" spc="-20" b="1">
                <a:latin typeface="Calibri"/>
                <a:cs typeface="Calibri"/>
              </a:rPr>
              <a:t>EXCAVATION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10400" y="2286000"/>
            <a:ext cx="990600" cy="41655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1275" rIns="0" bIns="0" rtlCol="0" vert="horz">
            <a:spAutoFit/>
          </a:bodyPr>
          <a:lstStyle/>
          <a:p>
            <a:pPr algn="ctr" marL="100330" marR="92075">
              <a:lnSpc>
                <a:spcPct val="100000"/>
              </a:lnSpc>
              <a:spcBef>
                <a:spcPts val="325"/>
              </a:spcBef>
            </a:pPr>
            <a:r>
              <a:rPr dirty="0" sz="700" spc="-5" b="1">
                <a:latin typeface="Calibri"/>
                <a:cs typeface="Calibri"/>
              </a:rPr>
              <a:t>BEGIN UTILITY</a:t>
            </a:r>
            <a:r>
              <a:rPr dirty="0" sz="700" spc="-45" b="1">
                <a:latin typeface="Calibri"/>
                <a:cs typeface="Calibri"/>
              </a:rPr>
              <a:t> </a:t>
            </a:r>
            <a:r>
              <a:rPr dirty="0" sz="700" spc="-5" b="1">
                <a:latin typeface="Calibri"/>
                <a:cs typeface="Calibri"/>
              </a:rPr>
              <a:t>WORK  FOR SANITARY AND  DRAINAGE</a:t>
            </a:r>
            <a:r>
              <a:rPr dirty="0" sz="700" spc="5" b="1">
                <a:latin typeface="Calibri"/>
                <a:cs typeface="Calibri"/>
              </a:rPr>
              <a:t> </a:t>
            </a:r>
            <a:r>
              <a:rPr dirty="0" sz="700" spc="-5" b="1">
                <a:latin typeface="Calibri"/>
                <a:cs typeface="Calibri"/>
              </a:rPr>
              <a:t>LINES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187" y="137286"/>
            <a:ext cx="496570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Construction Logistics:</a:t>
            </a:r>
            <a:r>
              <a:rPr dirty="0" sz="2400" spc="-160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5">
                <a:solidFill>
                  <a:srgbClr val="FFFFFF"/>
                </a:solidFill>
              </a:rPr>
              <a:t>Foundations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9744" y="803147"/>
            <a:ext cx="10192512" cy="6054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086600" y="2286000"/>
            <a:ext cx="990600" cy="41655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1275" rIns="0" bIns="0" rtlCol="0" vert="horz">
            <a:spAutoFit/>
          </a:bodyPr>
          <a:lstStyle/>
          <a:p>
            <a:pPr algn="ctr" marL="100330" marR="92075">
              <a:lnSpc>
                <a:spcPct val="100000"/>
              </a:lnSpc>
              <a:spcBef>
                <a:spcPts val="325"/>
              </a:spcBef>
            </a:pPr>
            <a:r>
              <a:rPr dirty="0" sz="700" spc="-5" b="1">
                <a:latin typeface="Calibri"/>
                <a:cs typeface="Calibri"/>
              </a:rPr>
              <a:t>BEGIN UTILITY</a:t>
            </a:r>
            <a:r>
              <a:rPr dirty="0" sz="700" spc="-45" b="1">
                <a:latin typeface="Calibri"/>
                <a:cs typeface="Calibri"/>
              </a:rPr>
              <a:t> </a:t>
            </a:r>
            <a:r>
              <a:rPr dirty="0" sz="700" spc="-5" b="1">
                <a:latin typeface="Calibri"/>
                <a:cs typeface="Calibri"/>
              </a:rPr>
              <a:t>WORK  FOR SANITARY AND  DRAINAGE</a:t>
            </a:r>
            <a:r>
              <a:rPr dirty="0" sz="700" spc="5" b="1">
                <a:latin typeface="Calibri"/>
                <a:cs typeface="Calibri"/>
              </a:rPr>
              <a:t> </a:t>
            </a:r>
            <a:r>
              <a:rPr dirty="0" sz="700" spc="-5" b="1">
                <a:latin typeface="Calibri"/>
                <a:cs typeface="Calibri"/>
              </a:rPr>
              <a:t>LINES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187" y="137286"/>
            <a:ext cx="539051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Construction Logistics: </a:t>
            </a:r>
            <a:r>
              <a:rPr dirty="0" sz="2400" spc="-5">
                <a:solidFill>
                  <a:srgbClr val="FFFFFF"/>
                </a:solidFill>
              </a:rPr>
              <a:t>Structural</a:t>
            </a:r>
            <a:r>
              <a:rPr dirty="0" sz="2400" spc="-260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Steel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46403" y="772667"/>
            <a:ext cx="10299192" cy="6085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187" y="137286"/>
            <a:ext cx="527304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Construction Logistics: </a:t>
            </a:r>
            <a:r>
              <a:rPr dirty="0" sz="2400">
                <a:solidFill>
                  <a:srgbClr val="FFFFFF"/>
                </a:solidFill>
              </a:rPr>
              <a:t>Wood</a:t>
            </a:r>
            <a:r>
              <a:rPr dirty="0" sz="2400" spc="-290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Framing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68324" y="882394"/>
            <a:ext cx="10055352" cy="59634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187" y="137286"/>
            <a:ext cx="551180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Construction Logistics: </a:t>
            </a:r>
            <a:r>
              <a:rPr dirty="0" sz="2400" spc="-5">
                <a:solidFill>
                  <a:srgbClr val="FFFFFF"/>
                </a:solidFill>
              </a:rPr>
              <a:t>Façade </a:t>
            </a:r>
            <a:r>
              <a:rPr dirty="0" sz="2400">
                <a:solidFill>
                  <a:srgbClr val="FFFFFF"/>
                </a:solidFill>
              </a:rPr>
              <a:t>+ Fit</a:t>
            </a:r>
            <a:r>
              <a:rPr dirty="0" sz="2400" spc="-340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Out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0600" y="838198"/>
            <a:ext cx="10058400" cy="59618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187" y="137286"/>
            <a:ext cx="502475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Construction Logistics:</a:t>
            </a:r>
            <a:r>
              <a:rPr dirty="0" sz="2400" spc="-220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FF"/>
                </a:solidFill>
              </a:rPr>
              <a:t>Landscaping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400" y="832103"/>
            <a:ext cx="10107168" cy="60258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6264" y="124205"/>
            <a:ext cx="752665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Safety and Security During Demolition and</a:t>
            </a:r>
            <a:r>
              <a:rPr dirty="0" sz="2400" spc="-18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Construction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43200" y="5943600"/>
            <a:ext cx="8897112" cy="8915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209800" y="838200"/>
            <a:ext cx="7772400" cy="5181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870194" y="1670430"/>
            <a:ext cx="3946525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39243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Protection from</a:t>
            </a:r>
            <a:r>
              <a:rPr dirty="0" sz="2400" spc="-1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(airborne)  </a:t>
            </a: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hazardous</a:t>
            </a:r>
            <a:r>
              <a:rPr dirty="0" sz="2400" spc="-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materials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tabLst>
                <a:tab pos="756285" algn="l"/>
              </a:tabLst>
            </a:pP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-	</a:t>
            </a: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Dust</a:t>
            </a:r>
            <a:r>
              <a:rPr dirty="0" sz="24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endParaRPr sz="24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Blocking </a:t>
            </a: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off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access </a:t>
            </a: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400" spc="-2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two</a:t>
            </a:r>
            <a:endParaRPr sz="24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2400" spc="-25">
                <a:solidFill>
                  <a:srgbClr val="FFFFFF"/>
                </a:solidFill>
                <a:latin typeface="Calibri"/>
                <a:cs typeface="Calibri"/>
              </a:rPr>
              <a:t>vacant</a:t>
            </a:r>
            <a:r>
              <a:rPr dirty="0" sz="24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buildings</a:t>
            </a:r>
            <a:endParaRPr sz="24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400" spc="-25">
                <a:solidFill>
                  <a:srgbClr val="FFFFFF"/>
                </a:solidFill>
                <a:latin typeface="Calibri"/>
                <a:cs typeface="Calibri"/>
              </a:rPr>
              <a:t>Rodent</a:t>
            </a:r>
            <a:r>
              <a:rPr dirty="0" sz="24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6264" y="124205"/>
            <a:ext cx="852868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Construction Site Fence Area, Parking, and Pedestrian</a:t>
            </a:r>
            <a:r>
              <a:rPr dirty="0" sz="2400" spc="-27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Detours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8200" y="845819"/>
            <a:ext cx="10361676" cy="58597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9200" y="914400"/>
            <a:ext cx="9601200" cy="5791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6264" y="124205"/>
            <a:ext cx="808672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Temporary Blocked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off </a:t>
            </a: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Parking Adjacent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50 Lamartine</a:t>
            </a:r>
            <a:r>
              <a:rPr dirty="0" sz="2400" spc="-340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St.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67455" y="3502152"/>
            <a:ext cx="1511808" cy="8778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523988" y="1629155"/>
            <a:ext cx="1680972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149968" y="2805302"/>
            <a:ext cx="70485" cy="22860"/>
          </a:xfrm>
          <a:custGeom>
            <a:avLst/>
            <a:gdLst/>
            <a:ahLst/>
            <a:cxnLst/>
            <a:rect l="l" t="t" r="r" b="b"/>
            <a:pathLst>
              <a:path w="70484" h="22860">
                <a:moveTo>
                  <a:pt x="4699" y="0"/>
                </a:moveTo>
                <a:lnTo>
                  <a:pt x="0" y="4952"/>
                </a:lnTo>
                <a:lnTo>
                  <a:pt x="507" y="7874"/>
                </a:lnTo>
                <a:lnTo>
                  <a:pt x="20192" y="22860"/>
                </a:lnTo>
                <a:lnTo>
                  <a:pt x="23113" y="22606"/>
                </a:lnTo>
                <a:lnTo>
                  <a:pt x="63626" y="7747"/>
                </a:lnTo>
                <a:lnTo>
                  <a:pt x="70230" y="508"/>
                </a:lnTo>
                <a:lnTo>
                  <a:pt x="14985" y="508"/>
                </a:lnTo>
                <a:lnTo>
                  <a:pt x="10159" y="381"/>
                </a:lnTo>
                <a:lnTo>
                  <a:pt x="8127" y="254"/>
                </a:lnTo>
                <a:lnTo>
                  <a:pt x="46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64955" y="2755645"/>
            <a:ext cx="67310" cy="50165"/>
          </a:xfrm>
          <a:custGeom>
            <a:avLst/>
            <a:gdLst/>
            <a:ahLst/>
            <a:cxnLst/>
            <a:rect l="l" t="t" r="r" b="b"/>
            <a:pathLst>
              <a:path w="67309" h="50164">
                <a:moveTo>
                  <a:pt x="66801" y="0"/>
                </a:moveTo>
                <a:lnTo>
                  <a:pt x="39116" y="0"/>
                </a:lnTo>
                <a:lnTo>
                  <a:pt x="40259" y="5333"/>
                </a:lnTo>
                <a:lnTo>
                  <a:pt x="40767" y="10667"/>
                </a:lnTo>
                <a:lnTo>
                  <a:pt x="21590" y="46862"/>
                </a:lnTo>
                <a:lnTo>
                  <a:pt x="0" y="50164"/>
                </a:lnTo>
                <a:lnTo>
                  <a:pt x="55245" y="50164"/>
                </a:lnTo>
                <a:lnTo>
                  <a:pt x="67183" y="10667"/>
                </a:lnTo>
                <a:lnTo>
                  <a:pt x="67055" y="2920"/>
                </a:lnTo>
                <a:lnTo>
                  <a:pt x="66928" y="507"/>
                </a:lnTo>
                <a:lnTo>
                  <a:pt x="668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24188" y="2675254"/>
            <a:ext cx="107950" cy="97790"/>
          </a:xfrm>
          <a:custGeom>
            <a:avLst/>
            <a:gdLst/>
            <a:ahLst/>
            <a:cxnLst/>
            <a:rect l="l" t="t" r="r" b="b"/>
            <a:pathLst>
              <a:path w="107950" h="97789">
                <a:moveTo>
                  <a:pt x="51815" y="0"/>
                </a:moveTo>
                <a:lnTo>
                  <a:pt x="13461" y="14986"/>
                </a:lnTo>
                <a:lnTo>
                  <a:pt x="0" y="50037"/>
                </a:lnTo>
                <a:lnTo>
                  <a:pt x="380" y="55499"/>
                </a:lnTo>
                <a:lnTo>
                  <a:pt x="23367" y="94487"/>
                </a:lnTo>
                <a:lnTo>
                  <a:pt x="39623" y="97536"/>
                </a:lnTo>
                <a:lnTo>
                  <a:pt x="46227" y="96900"/>
                </a:lnTo>
                <a:lnTo>
                  <a:pt x="79882" y="80391"/>
                </a:lnTo>
                <a:lnTo>
                  <a:pt x="107568" y="80391"/>
                </a:lnTo>
                <a:lnTo>
                  <a:pt x="106552" y="73152"/>
                </a:lnTo>
                <a:lnTo>
                  <a:pt x="47625" y="73152"/>
                </a:lnTo>
                <a:lnTo>
                  <a:pt x="42417" y="72390"/>
                </a:lnTo>
                <a:lnTo>
                  <a:pt x="28320" y="46736"/>
                </a:lnTo>
                <a:lnTo>
                  <a:pt x="28447" y="40386"/>
                </a:lnTo>
                <a:lnTo>
                  <a:pt x="49910" y="23495"/>
                </a:lnTo>
                <a:lnTo>
                  <a:pt x="91185" y="23495"/>
                </a:lnTo>
                <a:lnTo>
                  <a:pt x="88772" y="19177"/>
                </a:lnTo>
                <a:lnTo>
                  <a:pt x="62356" y="635"/>
                </a:lnTo>
                <a:lnTo>
                  <a:pt x="518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171813" y="2698750"/>
            <a:ext cx="59055" cy="50165"/>
          </a:xfrm>
          <a:custGeom>
            <a:avLst/>
            <a:gdLst/>
            <a:ahLst/>
            <a:cxnLst/>
            <a:rect l="l" t="t" r="r" b="b"/>
            <a:pathLst>
              <a:path w="59054" h="50164">
                <a:moveTo>
                  <a:pt x="43560" y="0"/>
                </a:moveTo>
                <a:lnTo>
                  <a:pt x="2285" y="0"/>
                </a:lnTo>
                <a:lnTo>
                  <a:pt x="8127" y="1397"/>
                </a:lnTo>
                <a:lnTo>
                  <a:pt x="10921" y="3048"/>
                </a:lnTo>
                <a:lnTo>
                  <a:pt x="26415" y="36322"/>
                </a:lnTo>
                <a:lnTo>
                  <a:pt x="24002" y="39115"/>
                </a:lnTo>
                <a:lnTo>
                  <a:pt x="0" y="49657"/>
                </a:lnTo>
                <a:lnTo>
                  <a:pt x="58927" y="49657"/>
                </a:lnTo>
                <a:lnTo>
                  <a:pt x="48513" y="9905"/>
                </a:lnTo>
                <a:lnTo>
                  <a:pt x="46227" y="4825"/>
                </a:lnTo>
                <a:lnTo>
                  <a:pt x="435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311385" y="2761614"/>
            <a:ext cx="34290" cy="27940"/>
          </a:xfrm>
          <a:custGeom>
            <a:avLst/>
            <a:gdLst/>
            <a:ahLst/>
            <a:cxnLst/>
            <a:rect l="l" t="t" r="r" b="b"/>
            <a:pathLst>
              <a:path w="34290" h="27939">
                <a:moveTo>
                  <a:pt x="29083" y="0"/>
                </a:moveTo>
                <a:lnTo>
                  <a:pt x="0" y="0"/>
                </a:lnTo>
                <a:lnTo>
                  <a:pt x="6477" y="26035"/>
                </a:lnTo>
                <a:lnTo>
                  <a:pt x="6858" y="26670"/>
                </a:lnTo>
                <a:lnTo>
                  <a:pt x="7874" y="27432"/>
                </a:lnTo>
                <a:lnTo>
                  <a:pt x="8636" y="27812"/>
                </a:lnTo>
                <a:lnTo>
                  <a:pt x="10922" y="27939"/>
                </a:lnTo>
                <a:lnTo>
                  <a:pt x="12446" y="27939"/>
                </a:lnTo>
                <a:lnTo>
                  <a:pt x="33782" y="19304"/>
                </a:lnTo>
                <a:lnTo>
                  <a:pt x="290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246489" y="2645282"/>
            <a:ext cx="107314" cy="130175"/>
          </a:xfrm>
          <a:custGeom>
            <a:avLst/>
            <a:gdLst/>
            <a:ahLst/>
            <a:cxnLst/>
            <a:rect l="l" t="t" r="r" b="b"/>
            <a:pathLst>
              <a:path w="107315" h="130175">
                <a:moveTo>
                  <a:pt x="62229" y="0"/>
                </a:moveTo>
                <a:lnTo>
                  <a:pt x="58927" y="0"/>
                </a:lnTo>
                <a:lnTo>
                  <a:pt x="1015" y="98932"/>
                </a:lnTo>
                <a:lnTo>
                  <a:pt x="0" y="104647"/>
                </a:lnTo>
                <a:lnTo>
                  <a:pt x="0" y="107441"/>
                </a:lnTo>
                <a:lnTo>
                  <a:pt x="9397" y="129793"/>
                </a:lnTo>
                <a:lnTo>
                  <a:pt x="10413" y="129666"/>
                </a:lnTo>
                <a:lnTo>
                  <a:pt x="64896" y="116331"/>
                </a:lnTo>
                <a:lnTo>
                  <a:pt x="93979" y="116331"/>
                </a:lnTo>
                <a:lnTo>
                  <a:pt x="92328" y="109474"/>
                </a:lnTo>
                <a:lnTo>
                  <a:pt x="106044" y="106171"/>
                </a:lnTo>
                <a:lnTo>
                  <a:pt x="106806" y="104901"/>
                </a:lnTo>
                <a:lnTo>
                  <a:pt x="107187" y="102742"/>
                </a:lnTo>
                <a:lnTo>
                  <a:pt x="22225" y="102742"/>
                </a:lnTo>
                <a:lnTo>
                  <a:pt x="43179" y="29082"/>
                </a:lnTo>
                <a:lnTo>
                  <a:pt x="72516" y="29082"/>
                </a:lnTo>
                <a:lnTo>
                  <a:pt x="65785" y="1650"/>
                </a:lnTo>
                <a:lnTo>
                  <a:pt x="65150" y="1015"/>
                </a:lnTo>
                <a:lnTo>
                  <a:pt x="63500" y="253"/>
                </a:lnTo>
                <a:lnTo>
                  <a:pt x="622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351518" y="2619755"/>
            <a:ext cx="103505" cy="149860"/>
          </a:xfrm>
          <a:custGeom>
            <a:avLst/>
            <a:gdLst/>
            <a:ahLst/>
            <a:cxnLst/>
            <a:rect l="l" t="t" r="r" b="b"/>
            <a:pathLst>
              <a:path w="103504" h="149860">
                <a:moveTo>
                  <a:pt x="51561" y="0"/>
                </a:moveTo>
                <a:lnTo>
                  <a:pt x="9778" y="18034"/>
                </a:lnTo>
                <a:lnTo>
                  <a:pt x="0" y="58039"/>
                </a:lnTo>
                <a:lnTo>
                  <a:pt x="507" y="64135"/>
                </a:lnTo>
                <a:lnTo>
                  <a:pt x="9143" y="103759"/>
                </a:lnTo>
                <a:lnTo>
                  <a:pt x="32892" y="143510"/>
                </a:lnTo>
                <a:lnTo>
                  <a:pt x="57657" y="149860"/>
                </a:lnTo>
                <a:lnTo>
                  <a:pt x="64134" y="149225"/>
                </a:lnTo>
                <a:lnTo>
                  <a:pt x="99567" y="131826"/>
                </a:lnTo>
                <a:lnTo>
                  <a:pt x="103504" y="125857"/>
                </a:lnTo>
                <a:lnTo>
                  <a:pt x="59435" y="125857"/>
                </a:lnTo>
                <a:lnTo>
                  <a:pt x="53339" y="124079"/>
                </a:lnTo>
                <a:lnTo>
                  <a:pt x="34798" y="86487"/>
                </a:lnTo>
                <a:lnTo>
                  <a:pt x="27685" y="45974"/>
                </a:lnTo>
                <a:lnTo>
                  <a:pt x="28955" y="36957"/>
                </a:lnTo>
                <a:lnTo>
                  <a:pt x="47243" y="24003"/>
                </a:lnTo>
                <a:lnTo>
                  <a:pt x="91439" y="24003"/>
                </a:lnTo>
                <a:lnTo>
                  <a:pt x="91312" y="23749"/>
                </a:lnTo>
                <a:lnTo>
                  <a:pt x="57530" y="127"/>
                </a:lnTo>
                <a:lnTo>
                  <a:pt x="515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268714" y="2674366"/>
            <a:ext cx="85725" cy="73660"/>
          </a:xfrm>
          <a:custGeom>
            <a:avLst/>
            <a:gdLst/>
            <a:ahLst/>
            <a:cxnLst/>
            <a:rect l="l" t="t" r="r" b="b"/>
            <a:pathLst>
              <a:path w="85725" h="73660">
                <a:moveTo>
                  <a:pt x="50291" y="0"/>
                </a:moveTo>
                <a:lnTo>
                  <a:pt x="21208" y="0"/>
                </a:lnTo>
                <a:lnTo>
                  <a:pt x="37083" y="64516"/>
                </a:lnTo>
                <a:lnTo>
                  <a:pt x="0" y="73660"/>
                </a:lnTo>
                <a:lnTo>
                  <a:pt x="84962" y="73660"/>
                </a:lnTo>
                <a:lnTo>
                  <a:pt x="85216" y="71628"/>
                </a:lnTo>
                <a:lnTo>
                  <a:pt x="84835" y="68707"/>
                </a:lnTo>
                <a:lnTo>
                  <a:pt x="82930" y="60960"/>
                </a:lnTo>
                <a:lnTo>
                  <a:pt x="81787" y="58166"/>
                </a:lnTo>
                <a:lnTo>
                  <a:pt x="81533" y="57658"/>
                </a:lnTo>
                <a:lnTo>
                  <a:pt x="64515" y="57658"/>
                </a:lnTo>
                <a:lnTo>
                  <a:pt x="502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398761" y="2643758"/>
            <a:ext cx="62230" cy="102235"/>
          </a:xfrm>
          <a:custGeom>
            <a:avLst/>
            <a:gdLst/>
            <a:ahLst/>
            <a:cxnLst/>
            <a:rect l="l" t="t" r="r" b="b"/>
            <a:pathLst>
              <a:path w="62229" h="102235">
                <a:moveTo>
                  <a:pt x="44196" y="0"/>
                </a:moveTo>
                <a:lnTo>
                  <a:pt x="0" y="0"/>
                </a:lnTo>
                <a:lnTo>
                  <a:pt x="4318" y="253"/>
                </a:lnTo>
                <a:lnTo>
                  <a:pt x="6350" y="1015"/>
                </a:lnTo>
                <a:lnTo>
                  <a:pt x="25654" y="34036"/>
                </a:lnTo>
                <a:lnTo>
                  <a:pt x="33909" y="74675"/>
                </a:lnTo>
                <a:lnTo>
                  <a:pt x="34036" y="81406"/>
                </a:lnTo>
                <a:lnTo>
                  <a:pt x="33147" y="87375"/>
                </a:lnTo>
                <a:lnTo>
                  <a:pt x="12192" y="101853"/>
                </a:lnTo>
                <a:lnTo>
                  <a:pt x="56261" y="101853"/>
                </a:lnTo>
                <a:lnTo>
                  <a:pt x="62103" y="75945"/>
                </a:lnTo>
                <a:lnTo>
                  <a:pt x="62103" y="68961"/>
                </a:lnTo>
                <a:lnTo>
                  <a:pt x="55118" y="29844"/>
                </a:lnTo>
                <a:lnTo>
                  <a:pt x="47244" y="7365"/>
                </a:lnTo>
                <a:lnTo>
                  <a:pt x="441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471659" y="2671572"/>
            <a:ext cx="57785" cy="33655"/>
          </a:xfrm>
          <a:custGeom>
            <a:avLst/>
            <a:gdLst/>
            <a:ahLst/>
            <a:cxnLst/>
            <a:rect l="l" t="t" r="r" b="b"/>
            <a:pathLst>
              <a:path w="57784" h="33655">
                <a:moveTo>
                  <a:pt x="49911" y="0"/>
                </a:moveTo>
                <a:lnTo>
                  <a:pt x="49149" y="0"/>
                </a:lnTo>
                <a:lnTo>
                  <a:pt x="1905" y="11556"/>
                </a:lnTo>
                <a:lnTo>
                  <a:pt x="762" y="12700"/>
                </a:lnTo>
                <a:lnTo>
                  <a:pt x="0" y="16255"/>
                </a:lnTo>
                <a:lnTo>
                  <a:pt x="254" y="19176"/>
                </a:lnTo>
                <a:lnTo>
                  <a:pt x="2286" y="27177"/>
                </a:lnTo>
                <a:lnTo>
                  <a:pt x="3429" y="29844"/>
                </a:lnTo>
                <a:lnTo>
                  <a:pt x="5842" y="32765"/>
                </a:lnTo>
                <a:lnTo>
                  <a:pt x="7239" y="33400"/>
                </a:lnTo>
                <a:lnTo>
                  <a:pt x="55499" y="21589"/>
                </a:lnTo>
                <a:lnTo>
                  <a:pt x="56515" y="20574"/>
                </a:lnTo>
                <a:lnTo>
                  <a:pt x="57276" y="16890"/>
                </a:lnTo>
                <a:lnTo>
                  <a:pt x="57023" y="13969"/>
                </a:lnTo>
                <a:lnTo>
                  <a:pt x="499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555480" y="2704973"/>
            <a:ext cx="70485" cy="22860"/>
          </a:xfrm>
          <a:custGeom>
            <a:avLst/>
            <a:gdLst/>
            <a:ahLst/>
            <a:cxnLst/>
            <a:rect l="l" t="t" r="r" b="b"/>
            <a:pathLst>
              <a:path w="70484" h="22860">
                <a:moveTo>
                  <a:pt x="4572" y="0"/>
                </a:moveTo>
                <a:lnTo>
                  <a:pt x="0" y="4952"/>
                </a:lnTo>
                <a:lnTo>
                  <a:pt x="380" y="7874"/>
                </a:lnTo>
                <a:lnTo>
                  <a:pt x="20066" y="22860"/>
                </a:lnTo>
                <a:lnTo>
                  <a:pt x="22987" y="22605"/>
                </a:lnTo>
                <a:lnTo>
                  <a:pt x="63500" y="7747"/>
                </a:lnTo>
                <a:lnTo>
                  <a:pt x="70230" y="507"/>
                </a:lnTo>
                <a:lnTo>
                  <a:pt x="14859" y="507"/>
                </a:lnTo>
                <a:lnTo>
                  <a:pt x="10033" y="380"/>
                </a:lnTo>
                <a:lnTo>
                  <a:pt x="8000" y="253"/>
                </a:lnTo>
                <a:lnTo>
                  <a:pt x="45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570339" y="2655442"/>
            <a:ext cx="67310" cy="50165"/>
          </a:xfrm>
          <a:custGeom>
            <a:avLst/>
            <a:gdLst/>
            <a:ahLst/>
            <a:cxnLst/>
            <a:rect l="l" t="t" r="r" b="b"/>
            <a:pathLst>
              <a:path w="67309" h="50164">
                <a:moveTo>
                  <a:pt x="66928" y="0"/>
                </a:moveTo>
                <a:lnTo>
                  <a:pt x="39115" y="0"/>
                </a:lnTo>
                <a:lnTo>
                  <a:pt x="40258" y="5334"/>
                </a:lnTo>
                <a:lnTo>
                  <a:pt x="40893" y="10668"/>
                </a:lnTo>
                <a:lnTo>
                  <a:pt x="21716" y="46736"/>
                </a:lnTo>
                <a:lnTo>
                  <a:pt x="0" y="50037"/>
                </a:lnTo>
                <a:lnTo>
                  <a:pt x="55371" y="50037"/>
                </a:lnTo>
                <a:lnTo>
                  <a:pt x="67309" y="10668"/>
                </a:lnTo>
                <a:lnTo>
                  <a:pt x="67182" y="2921"/>
                </a:lnTo>
                <a:lnTo>
                  <a:pt x="67055" y="508"/>
                </a:lnTo>
                <a:lnTo>
                  <a:pt x="66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9529571" y="2575179"/>
            <a:ext cx="107950" cy="97790"/>
          </a:xfrm>
          <a:custGeom>
            <a:avLst/>
            <a:gdLst/>
            <a:ahLst/>
            <a:cxnLst/>
            <a:rect l="l" t="t" r="r" b="b"/>
            <a:pathLst>
              <a:path w="107950" h="97789">
                <a:moveTo>
                  <a:pt x="51816" y="0"/>
                </a:moveTo>
                <a:lnTo>
                  <a:pt x="13461" y="14986"/>
                </a:lnTo>
                <a:lnTo>
                  <a:pt x="0" y="50037"/>
                </a:lnTo>
                <a:lnTo>
                  <a:pt x="380" y="55499"/>
                </a:lnTo>
                <a:lnTo>
                  <a:pt x="23368" y="94234"/>
                </a:lnTo>
                <a:lnTo>
                  <a:pt x="39624" y="97409"/>
                </a:lnTo>
                <a:lnTo>
                  <a:pt x="46227" y="96774"/>
                </a:lnTo>
                <a:lnTo>
                  <a:pt x="79882" y="80263"/>
                </a:lnTo>
                <a:lnTo>
                  <a:pt x="107696" y="80263"/>
                </a:lnTo>
                <a:lnTo>
                  <a:pt x="106679" y="73025"/>
                </a:lnTo>
                <a:lnTo>
                  <a:pt x="47625" y="73025"/>
                </a:lnTo>
                <a:lnTo>
                  <a:pt x="42418" y="72262"/>
                </a:lnTo>
                <a:lnTo>
                  <a:pt x="28321" y="46609"/>
                </a:lnTo>
                <a:lnTo>
                  <a:pt x="28448" y="40386"/>
                </a:lnTo>
                <a:lnTo>
                  <a:pt x="50037" y="23495"/>
                </a:lnTo>
                <a:lnTo>
                  <a:pt x="91312" y="23495"/>
                </a:lnTo>
                <a:lnTo>
                  <a:pt x="88900" y="19176"/>
                </a:lnTo>
                <a:lnTo>
                  <a:pt x="62356" y="635"/>
                </a:lnTo>
                <a:lnTo>
                  <a:pt x="518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9577196" y="2598673"/>
            <a:ext cx="59055" cy="49530"/>
          </a:xfrm>
          <a:custGeom>
            <a:avLst/>
            <a:gdLst/>
            <a:ahLst/>
            <a:cxnLst/>
            <a:rect l="l" t="t" r="r" b="b"/>
            <a:pathLst>
              <a:path w="59054" h="49530">
                <a:moveTo>
                  <a:pt x="43687" y="0"/>
                </a:moveTo>
                <a:lnTo>
                  <a:pt x="2412" y="0"/>
                </a:lnTo>
                <a:lnTo>
                  <a:pt x="8254" y="1270"/>
                </a:lnTo>
                <a:lnTo>
                  <a:pt x="10922" y="3048"/>
                </a:lnTo>
                <a:lnTo>
                  <a:pt x="26543" y="36195"/>
                </a:lnTo>
                <a:lnTo>
                  <a:pt x="24129" y="38988"/>
                </a:lnTo>
                <a:lnTo>
                  <a:pt x="0" y="49529"/>
                </a:lnTo>
                <a:lnTo>
                  <a:pt x="59054" y="49529"/>
                </a:lnTo>
                <a:lnTo>
                  <a:pt x="48641" y="9905"/>
                </a:lnTo>
                <a:lnTo>
                  <a:pt x="46354" y="4825"/>
                </a:lnTo>
                <a:lnTo>
                  <a:pt x="43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665207" y="2674239"/>
            <a:ext cx="78740" cy="25400"/>
          </a:xfrm>
          <a:custGeom>
            <a:avLst/>
            <a:gdLst/>
            <a:ahLst/>
            <a:cxnLst/>
            <a:rect l="l" t="t" r="r" b="b"/>
            <a:pathLst>
              <a:path w="78740" h="25400">
                <a:moveTo>
                  <a:pt x="2794" y="0"/>
                </a:moveTo>
                <a:lnTo>
                  <a:pt x="0" y="5461"/>
                </a:lnTo>
                <a:lnTo>
                  <a:pt x="381" y="8127"/>
                </a:lnTo>
                <a:lnTo>
                  <a:pt x="22860" y="25400"/>
                </a:lnTo>
                <a:lnTo>
                  <a:pt x="26543" y="25273"/>
                </a:lnTo>
                <a:lnTo>
                  <a:pt x="70993" y="10033"/>
                </a:lnTo>
                <a:lnTo>
                  <a:pt x="78232" y="2412"/>
                </a:lnTo>
                <a:lnTo>
                  <a:pt x="18161" y="2412"/>
                </a:lnTo>
                <a:lnTo>
                  <a:pt x="14986" y="2286"/>
                </a:lnTo>
                <a:lnTo>
                  <a:pt x="7366" y="1015"/>
                </a:lnTo>
                <a:lnTo>
                  <a:pt x="4064" y="126"/>
                </a:lnTo>
                <a:lnTo>
                  <a:pt x="27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9683368" y="2628519"/>
            <a:ext cx="70485" cy="48260"/>
          </a:xfrm>
          <a:custGeom>
            <a:avLst/>
            <a:gdLst/>
            <a:ahLst/>
            <a:cxnLst/>
            <a:rect l="l" t="t" r="r" b="b"/>
            <a:pathLst>
              <a:path w="70484" h="48260">
                <a:moveTo>
                  <a:pt x="66294" y="0"/>
                </a:moveTo>
                <a:lnTo>
                  <a:pt x="13715" y="0"/>
                </a:lnTo>
                <a:lnTo>
                  <a:pt x="21462" y="126"/>
                </a:lnTo>
                <a:lnTo>
                  <a:pt x="24891" y="761"/>
                </a:lnTo>
                <a:lnTo>
                  <a:pt x="39497" y="24129"/>
                </a:lnTo>
                <a:lnTo>
                  <a:pt x="38353" y="30606"/>
                </a:lnTo>
                <a:lnTo>
                  <a:pt x="0" y="48132"/>
                </a:lnTo>
                <a:lnTo>
                  <a:pt x="60071" y="48132"/>
                </a:lnTo>
                <a:lnTo>
                  <a:pt x="65404" y="40639"/>
                </a:lnTo>
                <a:lnTo>
                  <a:pt x="67945" y="34797"/>
                </a:lnTo>
                <a:lnTo>
                  <a:pt x="70230" y="21589"/>
                </a:lnTo>
                <a:lnTo>
                  <a:pt x="69850" y="14477"/>
                </a:lnTo>
                <a:lnTo>
                  <a:pt x="66421" y="253"/>
                </a:lnTo>
                <a:lnTo>
                  <a:pt x="662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9642982" y="2543936"/>
            <a:ext cx="106680" cy="93980"/>
          </a:xfrm>
          <a:custGeom>
            <a:avLst/>
            <a:gdLst/>
            <a:ahLst/>
            <a:cxnLst/>
            <a:rect l="l" t="t" r="r" b="b"/>
            <a:pathLst>
              <a:path w="106679" h="93980">
                <a:moveTo>
                  <a:pt x="72771" y="0"/>
                </a:moveTo>
                <a:lnTo>
                  <a:pt x="3301" y="17145"/>
                </a:lnTo>
                <a:lnTo>
                  <a:pt x="1650" y="18161"/>
                </a:lnTo>
                <a:lnTo>
                  <a:pt x="0" y="21336"/>
                </a:lnTo>
                <a:lnTo>
                  <a:pt x="0" y="23495"/>
                </a:lnTo>
                <a:lnTo>
                  <a:pt x="16383" y="89915"/>
                </a:lnTo>
                <a:lnTo>
                  <a:pt x="17399" y="91693"/>
                </a:lnTo>
                <a:lnTo>
                  <a:pt x="19685" y="93345"/>
                </a:lnTo>
                <a:lnTo>
                  <a:pt x="21336" y="93599"/>
                </a:lnTo>
                <a:lnTo>
                  <a:pt x="26416" y="92328"/>
                </a:lnTo>
                <a:lnTo>
                  <a:pt x="29591" y="91312"/>
                </a:lnTo>
                <a:lnTo>
                  <a:pt x="36195" y="88773"/>
                </a:lnTo>
                <a:lnTo>
                  <a:pt x="40005" y="87629"/>
                </a:lnTo>
                <a:lnTo>
                  <a:pt x="49530" y="85216"/>
                </a:lnTo>
                <a:lnTo>
                  <a:pt x="54101" y="84582"/>
                </a:lnTo>
                <a:lnTo>
                  <a:pt x="106680" y="84582"/>
                </a:lnTo>
                <a:lnTo>
                  <a:pt x="104267" y="79121"/>
                </a:lnTo>
                <a:lnTo>
                  <a:pt x="97536" y="70103"/>
                </a:lnTo>
                <a:lnTo>
                  <a:pt x="93599" y="66675"/>
                </a:lnTo>
                <a:lnTo>
                  <a:pt x="35687" y="66675"/>
                </a:lnTo>
                <a:lnTo>
                  <a:pt x="28321" y="36829"/>
                </a:lnTo>
                <a:lnTo>
                  <a:pt x="79628" y="24129"/>
                </a:lnTo>
                <a:lnTo>
                  <a:pt x="80518" y="22987"/>
                </a:lnTo>
                <a:lnTo>
                  <a:pt x="81025" y="18668"/>
                </a:lnTo>
                <a:lnTo>
                  <a:pt x="80645" y="15366"/>
                </a:lnTo>
                <a:lnTo>
                  <a:pt x="73533" y="126"/>
                </a:lnTo>
                <a:lnTo>
                  <a:pt x="727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678669" y="2603626"/>
            <a:ext cx="58419" cy="6985"/>
          </a:xfrm>
          <a:custGeom>
            <a:avLst/>
            <a:gdLst/>
            <a:ahLst/>
            <a:cxnLst/>
            <a:rect l="l" t="t" r="r" b="b"/>
            <a:pathLst>
              <a:path w="58420" h="6985">
                <a:moveTo>
                  <a:pt x="29845" y="0"/>
                </a:moveTo>
                <a:lnTo>
                  <a:pt x="0" y="6985"/>
                </a:lnTo>
                <a:lnTo>
                  <a:pt x="57911" y="6985"/>
                </a:lnTo>
                <a:lnTo>
                  <a:pt x="48005" y="2032"/>
                </a:lnTo>
                <a:lnTo>
                  <a:pt x="42418" y="635"/>
                </a:lnTo>
                <a:lnTo>
                  <a:pt x="298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9829418" y="2633726"/>
            <a:ext cx="34290" cy="27940"/>
          </a:xfrm>
          <a:custGeom>
            <a:avLst/>
            <a:gdLst/>
            <a:ahLst/>
            <a:cxnLst/>
            <a:rect l="l" t="t" r="r" b="b"/>
            <a:pathLst>
              <a:path w="34290" h="27939">
                <a:moveTo>
                  <a:pt x="29082" y="0"/>
                </a:moveTo>
                <a:lnTo>
                  <a:pt x="0" y="0"/>
                </a:lnTo>
                <a:lnTo>
                  <a:pt x="6476" y="26035"/>
                </a:lnTo>
                <a:lnTo>
                  <a:pt x="6857" y="26543"/>
                </a:lnTo>
                <a:lnTo>
                  <a:pt x="7874" y="27432"/>
                </a:lnTo>
                <a:lnTo>
                  <a:pt x="8635" y="27686"/>
                </a:lnTo>
                <a:lnTo>
                  <a:pt x="10922" y="27939"/>
                </a:lnTo>
                <a:lnTo>
                  <a:pt x="12446" y="27812"/>
                </a:lnTo>
                <a:lnTo>
                  <a:pt x="33908" y="19303"/>
                </a:lnTo>
                <a:lnTo>
                  <a:pt x="29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9764521" y="2517648"/>
            <a:ext cx="107314" cy="129539"/>
          </a:xfrm>
          <a:custGeom>
            <a:avLst/>
            <a:gdLst/>
            <a:ahLst/>
            <a:cxnLst/>
            <a:rect l="l" t="t" r="r" b="b"/>
            <a:pathLst>
              <a:path w="107315" h="129539">
                <a:moveTo>
                  <a:pt x="62229" y="0"/>
                </a:moveTo>
                <a:lnTo>
                  <a:pt x="58927" y="0"/>
                </a:lnTo>
                <a:lnTo>
                  <a:pt x="888" y="98805"/>
                </a:lnTo>
                <a:lnTo>
                  <a:pt x="36" y="104775"/>
                </a:lnTo>
                <a:lnTo>
                  <a:pt x="0" y="108712"/>
                </a:lnTo>
                <a:lnTo>
                  <a:pt x="9271" y="129539"/>
                </a:lnTo>
                <a:lnTo>
                  <a:pt x="10286" y="129412"/>
                </a:lnTo>
                <a:lnTo>
                  <a:pt x="64897" y="116077"/>
                </a:lnTo>
                <a:lnTo>
                  <a:pt x="93979" y="116077"/>
                </a:lnTo>
                <a:lnTo>
                  <a:pt x="92328" y="109347"/>
                </a:lnTo>
                <a:lnTo>
                  <a:pt x="106045" y="105917"/>
                </a:lnTo>
                <a:lnTo>
                  <a:pt x="106933" y="104775"/>
                </a:lnTo>
                <a:lnTo>
                  <a:pt x="107187" y="102488"/>
                </a:lnTo>
                <a:lnTo>
                  <a:pt x="22098" y="102488"/>
                </a:lnTo>
                <a:lnTo>
                  <a:pt x="43179" y="29082"/>
                </a:lnTo>
                <a:lnTo>
                  <a:pt x="72517" y="29082"/>
                </a:lnTo>
                <a:lnTo>
                  <a:pt x="65785" y="1650"/>
                </a:lnTo>
                <a:lnTo>
                  <a:pt x="65150" y="1015"/>
                </a:lnTo>
                <a:lnTo>
                  <a:pt x="63500" y="253"/>
                </a:lnTo>
                <a:lnTo>
                  <a:pt x="622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786619" y="2546730"/>
            <a:ext cx="85725" cy="73660"/>
          </a:xfrm>
          <a:custGeom>
            <a:avLst/>
            <a:gdLst/>
            <a:ahLst/>
            <a:cxnLst/>
            <a:rect l="l" t="t" r="r" b="b"/>
            <a:pathLst>
              <a:path w="85725" h="73660">
                <a:moveTo>
                  <a:pt x="50419" y="0"/>
                </a:moveTo>
                <a:lnTo>
                  <a:pt x="21335" y="0"/>
                </a:lnTo>
                <a:lnTo>
                  <a:pt x="37210" y="64262"/>
                </a:lnTo>
                <a:lnTo>
                  <a:pt x="0" y="73406"/>
                </a:lnTo>
                <a:lnTo>
                  <a:pt x="85089" y="73406"/>
                </a:lnTo>
                <a:lnTo>
                  <a:pt x="85344" y="71501"/>
                </a:lnTo>
                <a:lnTo>
                  <a:pt x="85089" y="68580"/>
                </a:lnTo>
                <a:lnTo>
                  <a:pt x="83184" y="60833"/>
                </a:lnTo>
                <a:lnTo>
                  <a:pt x="82041" y="57912"/>
                </a:lnTo>
                <a:lnTo>
                  <a:pt x="81660" y="57531"/>
                </a:lnTo>
                <a:lnTo>
                  <a:pt x="64643" y="57531"/>
                </a:lnTo>
                <a:lnTo>
                  <a:pt x="504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9917938" y="2481072"/>
            <a:ext cx="102235" cy="152400"/>
          </a:xfrm>
          <a:custGeom>
            <a:avLst/>
            <a:gdLst/>
            <a:ahLst/>
            <a:cxnLst/>
            <a:rect l="l" t="t" r="r" b="b"/>
            <a:pathLst>
              <a:path w="102234" h="152400">
                <a:moveTo>
                  <a:pt x="66166" y="0"/>
                </a:moveTo>
                <a:lnTo>
                  <a:pt x="5079" y="11937"/>
                </a:lnTo>
                <a:lnTo>
                  <a:pt x="0" y="20447"/>
                </a:lnTo>
                <a:lnTo>
                  <a:pt x="32130" y="150367"/>
                </a:lnTo>
                <a:lnTo>
                  <a:pt x="32511" y="151002"/>
                </a:lnTo>
                <a:lnTo>
                  <a:pt x="33654" y="151891"/>
                </a:lnTo>
                <a:lnTo>
                  <a:pt x="34416" y="152145"/>
                </a:lnTo>
                <a:lnTo>
                  <a:pt x="36829" y="152400"/>
                </a:lnTo>
                <a:lnTo>
                  <a:pt x="38353" y="152273"/>
                </a:lnTo>
                <a:lnTo>
                  <a:pt x="49402" y="97916"/>
                </a:lnTo>
                <a:lnTo>
                  <a:pt x="70357" y="92837"/>
                </a:lnTo>
                <a:lnTo>
                  <a:pt x="78104" y="89788"/>
                </a:lnTo>
                <a:lnTo>
                  <a:pt x="90677" y="82041"/>
                </a:lnTo>
                <a:lnTo>
                  <a:pt x="95630" y="77469"/>
                </a:lnTo>
                <a:lnTo>
                  <a:pt x="96646" y="76073"/>
                </a:lnTo>
                <a:lnTo>
                  <a:pt x="43941" y="76073"/>
                </a:lnTo>
                <a:lnTo>
                  <a:pt x="32257" y="28575"/>
                </a:lnTo>
                <a:lnTo>
                  <a:pt x="47370" y="24891"/>
                </a:lnTo>
                <a:lnTo>
                  <a:pt x="50291" y="24383"/>
                </a:lnTo>
                <a:lnTo>
                  <a:pt x="56006" y="23749"/>
                </a:lnTo>
                <a:lnTo>
                  <a:pt x="102107" y="23749"/>
                </a:lnTo>
                <a:lnTo>
                  <a:pt x="101345" y="21843"/>
                </a:lnTo>
                <a:lnTo>
                  <a:pt x="70738" y="380"/>
                </a:lnTo>
                <a:lnTo>
                  <a:pt x="661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961880" y="2504820"/>
            <a:ext cx="63500" cy="52705"/>
          </a:xfrm>
          <a:custGeom>
            <a:avLst/>
            <a:gdLst/>
            <a:ahLst/>
            <a:cxnLst/>
            <a:rect l="l" t="t" r="r" b="b"/>
            <a:pathLst>
              <a:path w="63500" h="52705">
                <a:moveTo>
                  <a:pt x="58166" y="0"/>
                </a:moveTo>
                <a:lnTo>
                  <a:pt x="12065" y="0"/>
                </a:lnTo>
                <a:lnTo>
                  <a:pt x="14986" y="380"/>
                </a:lnTo>
                <a:lnTo>
                  <a:pt x="20700" y="2158"/>
                </a:lnTo>
                <a:lnTo>
                  <a:pt x="32766" y="25145"/>
                </a:lnTo>
                <a:lnTo>
                  <a:pt x="32258" y="31876"/>
                </a:lnTo>
                <a:lnTo>
                  <a:pt x="0" y="52324"/>
                </a:lnTo>
                <a:lnTo>
                  <a:pt x="52704" y="52324"/>
                </a:lnTo>
                <a:lnTo>
                  <a:pt x="59054" y="43179"/>
                </a:lnTo>
                <a:lnTo>
                  <a:pt x="61341" y="37211"/>
                </a:lnTo>
                <a:lnTo>
                  <a:pt x="63246" y="23875"/>
                </a:lnTo>
                <a:lnTo>
                  <a:pt x="62865" y="16637"/>
                </a:lnTo>
                <a:lnTo>
                  <a:pt x="59436" y="3048"/>
                </a:lnTo>
                <a:lnTo>
                  <a:pt x="581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0048493" y="2511044"/>
            <a:ext cx="87630" cy="93345"/>
          </a:xfrm>
          <a:custGeom>
            <a:avLst/>
            <a:gdLst/>
            <a:ahLst/>
            <a:cxnLst/>
            <a:rect l="l" t="t" r="r" b="b"/>
            <a:pathLst>
              <a:path w="87629" h="93344">
                <a:moveTo>
                  <a:pt x="78104" y="0"/>
                </a:moveTo>
                <a:lnTo>
                  <a:pt x="37210" y="0"/>
                </a:lnTo>
                <a:lnTo>
                  <a:pt x="42290" y="253"/>
                </a:lnTo>
                <a:lnTo>
                  <a:pt x="44450" y="888"/>
                </a:lnTo>
                <a:lnTo>
                  <a:pt x="54990" y="20573"/>
                </a:lnTo>
                <a:lnTo>
                  <a:pt x="36956" y="25018"/>
                </a:lnTo>
                <a:lnTo>
                  <a:pt x="29590" y="27431"/>
                </a:lnTo>
                <a:lnTo>
                  <a:pt x="0" y="57784"/>
                </a:lnTo>
                <a:lnTo>
                  <a:pt x="126" y="62864"/>
                </a:lnTo>
                <a:lnTo>
                  <a:pt x="25273" y="92455"/>
                </a:lnTo>
                <a:lnTo>
                  <a:pt x="34416" y="92963"/>
                </a:lnTo>
                <a:lnTo>
                  <a:pt x="39370" y="92455"/>
                </a:lnTo>
                <a:lnTo>
                  <a:pt x="70865" y="71627"/>
                </a:lnTo>
                <a:lnTo>
                  <a:pt x="41148" y="71627"/>
                </a:lnTo>
                <a:lnTo>
                  <a:pt x="37337" y="71373"/>
                </a:lnTo>
                <a:lnTo>
                  <a:pt x="30987" y="68071"/>
                </a:lnTo>
                <a:lnTo>
                  <a:pt x="28955" y="65150"/>
                </a:lnTo>
                <a:lnTo>
                  <a:pt x="27431" y="58800"/>
                </a:lnTo>
                <a:lnTo>
                  <a:pt x="27304" y="56514"/>
                </a:lnTo>
                <a:lnTo>
                  <a:pt x="28194" y="52450"/>
                </a:lnTo>
                <a:lnTo>
                  <a:pt x="59181" y="37591"/>
                </a:lnTo>
                <a:lnTo>
                  <a:pt x="87502" y="37591"/>
                </a:lnTo>
                <a:lnTo>
                  <a:pt x="78485" y="888"/>
                </a:lnTo>
                <a:lnTo>
                  <a:pt x="781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0120248" y="2581275"/>
            <a:ext cx="24765" cy="10795"/>
          </a:xfrm>
          <a:custGeom>
            <a:avLst/>
            <a:gdLst/>
            <a:ahLst/>
            <a:cxnLst/>
            <a:rect l="l" t="t" r="r" b="b"/>
            <a:pathLst>
              <a:path w="24765" h="10794">
                <a:moveTo>
                  <a:pt x="23875" y="0"/>
                </a:moveTo>
                <a:lnTo>
                  <a:pt x="0" y="0"/>
                </a:lnTo>
                <a:lnTo>
                  <a:pt x="2158" y="8636"/>
                </a:lnTo>
                <a:lnTo>
                  <a:pt x="2540" y="9398"/>
                </a:lnTo>
                <a:lnTo>
                  <a:pt x="4064" y="10287"/>
                </a:lnTo>
                <a:lnTo>
                  <a:pt x="5206" y="10413"/>
                </a:lnTo>
                <a:lnTo>
                  <a:pt x="8381" y="10160"/>
                </a:lnTo>
                <a:lnTo>
                  <a:pt x="24637" y="3175"/>
                </a:lnTo>
                <a:lnTo>
                  <a:pt x="238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0089642" y="2548635"/>
            <a:ext cx="54610" cy="34290"/>
          </a:xfrm>
          <a:custGeom>
            <a:avLst/>
            <a:gdLst/>
            <a:ahLst/>
            <a:cxnLst/>
            <a:rect l="l" t="t" r="r" b="b"/>
            <a:pathLst>
              <a:path w="54609" h="34289">
                <a:moveTo>
                  <a:pt x="46354" y="0"/>
                </a:moveTo>
                <a:lnTo>
                  <a:pt x="18033" y="0"/>
                </a:lnTo>
                <a:lnTo>
                  <a:pt x="22098" y="16510"/>
                </a:lnTo>
                <a:lnTo>
                  <a:pt x="19684" y="21081"/>
                </a:lnTo>
                <a:lnTo>
                  <a:pt x="17144" y="24637"/>
                </a:lnTo>
                <a:lnTo>
                  <a:pt x="11683" y="30099"/>
                </a:lnTo>
                <a:lnTo>
                  <a:pt x="8381" y="32003"/>
                </a:lnTo>
                <a:lnTo>
                  <a:pt x="0" y="34036"/>
                </a:lnTo>
                <a:lnTo>
                  <a:pt x="29717" y="34036"/>
                </a:lnTo>
                <a:lnTo>
                  <a:pt x="30606" y="32638"/>
                </a:lnTo>
                <a:lnTo>
                  <a:pt x="54482" y="32638"/>
                </a:lnTo>
                <a:lnTo>
                  <a:pt x="463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0040239" y="2488183"/>
            <a:ext cx="86360" cy="42545"/>
          </a:xfrm>
          <a:custGeom>
            <a:avLst/>
            <a:gdLst/>
            <a:ahLst/>
            <a:cxnLst/>
            <a:rect l="l" t="t" r="r" b="b"/>
            <a:pathLst>
              <a:path w="86359" h="42544">
                <a:moveTo>
                  <a:pt x="50545" y="0"/>
                </a:moveTo>
                <a:lnTo>
                  <a:pt x="10540" y="14096"/>
                </a:lnTo>
                <a:lnTo>
                  <a:pt x="0" y="28066"/>
                </a:lnTo>
                <a:lnTo>
                  <a:pt x="253" y="29971"/>
                </a:lnTo>
                <a:lnTo>
                  <a:pt x="7619" y="42037"/>
                </a:lnTo>
                <a:lnTo>
                  <a:pt x="9525" y="41528"/>
                </a:lnTo>
                <a:lnTo>
                  <a:pt x="10921" y="40639"/>
                </a:lnTo>
                <a:lnTo>
                  <a:pt x="16128" y="36067"/>
                </a:lnTo>
                <a:lnTo>
                  <a:pt x="45465" y="22860"/>
                </a:lnTo>
                <a:lnTo>
                  <a:pt x="86359" y="22860"/>
                </a:lnTo>
                <a:lnTo>
                  <a:pt x="84581" y="18161"/>
                </a:lnTo>
                <a:lnTo>
                  <a:pt x="78993" y="9270"/>
                </a:lnTo>
                <a:lnTo>
                  <a:pt x="75437" y="5968"/>
                </a:lnTo>
                <a:lnTo>
                  <a:pt x="67055" y="1524"/>
                </a:lnTo>
                <a:lnTo>
                  <a:pt x="61975" y="380"/>
                </a:lnTo>
                <a:lnTo>
                  <a:pt x="505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0147681" y="2471420"/>
            <a:ext cx="66040" cy="107950"/>
          </a:xfrm>
          <a:custGeom>
            <a:avLst/>
            <a:gdLst/>
            <a:ahLst/>
            <a:cxnLst/>
            <a:rect l="l" t="t" r="r" b="b"/>
            <a:pathLst>
              <a:path w="66040" h="107950">
                <a:moveTo>
                  <a:pt x="19430" y="0"/>
                </a:moveTo>
                <a:lnTo>
                  <a:pt x="24129" y="105663"/>
                </a:lnTo>
                <a:lnTo>
                  <a:pt x="28828" y="107568"/>
                </a:lnTo>
                <a:lnTo>
                  <a:pt x="30225" y="107568"/>
                </a:lnTo>
                <a:lnTo>
                  <a:pt x="51435" y="98932"/>
                </a:lnTo>
                <a:lnTo>
                  <a:pt x="36449" y="38100"/>
                </a:lnTo>
                <a:lnTo>
                  <a:pt x="37719" y="34416"/>
                </a:lnTo>
                <a:lnTo>
                  <a:pt x="57150" y="15747"/>
                </a:lnTo>
                <a:lnTo>
                  <a:pt x="64643" y="15747"/>
                </a:lnTo>
                <a:lnTo>
                  <a:pt x="65150" y="15493"/>
                </a:lnTo>
                <a:lnTo>
                  <a:pt x="65659" y="14858"/>
                </a:lnTo>
                <a:lnTo>
                  <a:pt x="26416" y="14858"/>
                </a:lnTo>
                <a:lnTo>
                  <a:pt x="23368" y="2158"/>
                </a:lnTo>
                <a:lnTo>
                  <a:pt x="22987" y="1524"/>
                </a:lnTo>
                <a:lnTo>
                  <a:pt x="21971" y="634"/>
                </a:lnTo>
                <a:lnTo>
                  <a:pt x="21336" y="253"/>
                </a:lnTo>
                <a:lnTo>
                  <a:pt x="194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0174096" y="2460879"/>
            <a:ext cx="40005" cy="25400"/>
          </a:xfrm>
          <a:custGeom>
            <a:avLst/>
            <a:gdLst/>
            <a:ahLst/>
            <a:cxnLst/>
            <a:rect l="l" t="t" r="r" b="b"/>
            <a:pathLst>
              <a:path w="40004" h="25400">
                <a:moveTo>
                  <a:pt x="28955" y="0"/>
                </a:moveTo>
                <a:lnTo>
                  <a:pt x="0" y="25400"/>
                </a:lnTo>
                <a:lnTo>
                  <a:pt x="39243" y="25400"/>
                </a:lnTo>
                <a:lnTo>
                  <a:pt x="39497" y="25019"/>
                </a:lnTo>
                <a:lnTo>
                  <a:pt x="39750" y="24257"/>
                </a:lnTo>
                <a:lnTo>
                  <a:pt x="39750" y="20955"/>
                </a:lnTo>
                <a:lnTo>
                  <a:pt x="39116" y="17525"/>
                </a:lnTo>
                <a:lnTo>
                  <a:pt x="289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0214864" y="2405379"/>
            <a:ext cx="89535" cy="154940"/>
          </a:xfrm>
          <a:custGeom>
            <a:avLst/>
            <a:gdLst/>
            <a:ahLst/>
            <a:cxnLst/>
            <a:rect l="l" t="t" r="r" b="b"/>
            <a:pathLst>
              <a:path w="89534" h="154939">
                <a:moveTo>
                  <a:pt x="22605" y="0"/>
                </a:moveTo>
                <a:lnTo>
                  <a:pt x="35432" y="152400"/>
                </a:lnTo>
                <a:lnTo>
                  <a:pt x="40004" y="154432"/>
                </a:lnTo>
                <a:lnTo>
                  <a:pt x="41528" y="154305"/>
                </a:lnTo>
                <a:lnTo>
                  <a:pt x="62737" y="145796"/>
                </a:lnTo>
                <a:lnTo>
                  <a:pt x="49910" y="93980"/>
                </a:lnTo>
                <a:lnTo>
                  <a:pt x="89280" y="93980"/>
                </a:lnTo>
                <a:lnTo>
                  <a:pt x="82295" y="87503"/>
                </a:lnTo>
                <a:lnTo>
                  <a:pt x="48386" y="87503"/>
                </a:lnTo>
                <a:lnTo>
                  <a:pt x="27304" y="2159"/>
                </a:lnTo>
                <a:lnTo>
                  <a:pt x="26924" y="1524"/>
                </a:lnTo>
                <a:lnTo>
                  <a:pt x="25780" y="635"/>
                </a:lnTo>
                <a:lnTo>
                  <a:pt x="24891" y="254"/>
                </a:lnTo>
                <a:lnTo>
                  <a:pt x="226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0264775" y="2499360"/>
            <a:ext cx="75565" cy="45720"/>
          </a:xfrm>
          <a:custGeom>
            <a:avLst/>
            <a:gdLst/>
            <a:ahLst/>
            <a:cxnLst/>
            <a:rect l="l" t="t" r="r" b="b"/>
            <a:pathLst>
              <a:path w="75565" h="45719">
                <a:moveTo>
                  <a:pt x="39370" y="0"/>
                </a:moveTo>
                <a:lnTo>
                  <a:pt x="0" y="0"/>
                </a:lnTo>
                <a:lnTo>
                  <a:pt x="44830" y="42925"/>
                </a:lnTo>
                <a:lnTo>
                  <a:pt x="45466" y="43687"/>
                </a:lnTo>
                <a:lnTo>
                  <a:pt x="46227" y="44323"/>
                </a:lnTo>
                <a:lnTo>
                  <a:pt x="47878" y="45212"/>
                </a:lnTo>
                <a:lnTo>
                  <a:pt x="48895" y="45465"/>
                </a:lnTo>
                <a:lnTo>
                  <a:pt x="51434" y="45465"/>
                </a:lnTo>
                <a:lnTo>
                  <a:pt x="52958" y="45338"/>
                </a:lnTo>
                <a:lnTo>
                  <a:pt x="75310" y="36449"/>
                </a:lnTo>
                <a:lnTo>
                  <a:pt x="74929" y="34925"/>
                </a:lnTo>
                <a:lnTo>
                  <a:pt x="74549" y="34036"/>
                </a:lnTo>
                <a:lnTo>
                  <a:pt x="73278" y="32130"/>
                </a:lnTo>
                <a:lnTo>
                  <a:pt x="72263" y="30987"/>
                </a:lnTo>
                <a:lnTo>
                  <a:pt x="71120" y="29844"/>
                </a:lnTo>
                <a:lnTo>
                  <a:pt x="393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0330560" y="2416555"/>
            <a:ext cx="103505" cy="113664"/>
          </a:xfrm>
          <a:custGeom>
            <a:avLst/>
            <a:gdLst/>
            <a:ahLst/>
            <a:cxnLst/>
            <a:rect l="l" t="t" r="r" b="b"/>
            <a:pathLst>
              <a:path w="103504" h="113664">
                <a:moveTo>
                  <a:pt x="53848" y="0"/>
                </a:moveTo>
                <a:lnTo>
                  <a:pt x="13335" y="15367"/>
                </a:lnTo>
                <a:lnTo>
                  <a:pt x="127" y="51562"/>
                </a:lnTo>
                <a:lnTo>
                  <a:pt x="0" y="53975"/>
                </a:lnTo>
                <a:lnTo>
                  <a:pt x="762" y="61468"/>
                </a:lnTo>
                <a:lnTo>
                  <a:pt x="15621" y="99060"/>
                </a:lnTo>
                <a:lnTo>
                  <a:pt x="51308" y="113538"/>
                </a:lnTo>
                <a:lnTo>
                  <a:pt x="59182" y="112776"/>
                </a:lnTo>
                <a:lnTo>
                  <a:pt x="97028" y="98425"/>
                </a:lnTo>
                <a:lnTo>
                  <a:pt x="103250" y="91059"/>
                </a:lnTo>
                <a:lnTo>
                  <a:pt x="56261" y="91059"/>
                </a:lnTo>
                <a:lnTo>
                  <a:pt x="48895" y="90297"/>
                </a:lnTo>
                <a:lnTo>
                  <a:pt x="32004" y="69088"/>
                </a:lnTo>
                <a:lnTo>
                  <a:pt x="93472" y="53975"/>
                </a:lnTo>
                <a:lnTo>
                  <a:pt x="95377" y="52705"/>
                </a:lnTo>
                <a:lnTo>
                  <a:pt x="96012" y="51562"/>
                </a:lnTo>
                <a:lnTo>
                  <a:pt x="27686" y="51562"/>
                </a:lnTo>
                <a:lnTo>
                  <a:pt x="27050" y="48133"/>
                </a:lnTo>
                <a:lnTo>
                  <a:pt x="27050" y="38354"/>
                </a:lnTo>
                <a:lnTo>
                  <a:pt x="49403" y="20193"/>
                </a:lnTo>
                <a:lnTo>
                  <a:pt x="88392" y="20193"/>
                </a:lnTo>
                <a:lnTo>
                  <a:pt x="85344" y="14986"/>
                </a:lnTo>
                <a:lnTo>
                  <a:pt x="81407" y="10668"/>
                </a:lnTo>
                <a:lnTo>
                  <a:pt x="72009" y="4064"/>
                </a:lnTo>
                <a:lnTo>
                  <a:pt x="66421" y="1905"/>
                </a:lnTo>
                <a:lnTo>
                  <a:pt x="538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0386821" y="2491232"/>
            <a:ext cx="46990" cy="16510"/>
          </a:xfrm>
          <a:custGeom>
            <a:avLst/>
            <a:gdLst/>
            <a:ahLst/>
            <a:cxnLst/>
            <a:rect l="l" t="t" r="r" b="b"/>
            <a:pathLst>
              <a:path w="46990" h="16510">
                <a:moveTo>
                  <a:pt x="41275" y="0"/>
                </a:moveTo>
                <a:lnTo>
                  <a:pt x="40639" y="0"/>
                </a:lnTo>
                <a:lnTo>
                  <a:pt x="38861" y="507"/>
                </a:lnTo>
                <a:lnTo>
                  <a:pt x="37592" y="1142"/>
                </a:lnTo>
                <a:lnTo>
                  <a:pt x="34417" y="3428"/>
                </a:lnTo>
                <a:lnTo>
                  <a:pt x="32511" y="4698"/>
                </a:lnTo>
                <a:lnTo>
                  <a:pt x="0" y="16382"/>
                </a:lnTo>
                <a:lnTo>
                  <a:pt x="46989" y="16382"/>
                </a:lnTo>
                <a:lnTo>
                  <a:pt x="42163" y="380"/>
                </a:lnTo>
                <a:lnTo>
                  <a:pt x="412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0263251" y="2436876"/>
            <a:ext cx="49530" cy="56515"/>
          </a:xfrm>
          <a:custGeom>
            <a:avLst/>
            <a:gdLst/>
            <a:ahLst/>
            <a:cxnLst/>
            <a:rect l="l" t="t" r="r" b="b"/>
            <a:pathLst>
              <a:path w="49529" h="56514">
                <a:moveTo>
                  <a:pt x="44196" y="0"/>
                </a:moveTo>
                <a:lnTo>
                  <a:pt x="19050" y="10668"/>
                </a:lnTo>
                <a:lnTo>
                  <a:pt x="0" y="56007"/>
                </a:lnTo>
                <a:lnTo>
                  <a:pt x="33908" y="56007"/>
                </a:lnTo>
                <a:lnTo>
                  <a:pt x="27431" y="49784"/>
                </a:lnTo>
                <a:lnTo>
                  <a:pt x="47751" y="10922"/>
                </a:lnTo>
                <a:lnTo>
                  <a:pt x="48514" y="9271"/>
                </a:lnTo>
                <a:lnTo>
                  <a:pt x="49022" y="7620"/>
                </a:lnTo>
                <a:lnTo>
                  <a:pt x="49402" y="5334"/>
                </a:lnTo>
                <a:lnTo>
                  <a:pt x="49529" y="3810"/>
                </a:lnTo>
                <a:lnTo>
                  <a:pt x="49022" y="1904"/>
                </a:lnTo>
                <a:lnTo>
                  <a:pt x="48641" y="1397"/>
                </a:lnTo>
                <a:lnTo>
                  <a:pt x="47498" y="508"/>
                </a:lnTo>
                <a:lnTo>
                  <a:pt x="46608" y="253"/>
                </a:lnTo>
                <a:lnTo>
                  <a:pt x="441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0358246" y="2436748"/>
            <a:ext cx="70485" cy="31750"/>
          </a:xfrm>
          <a:custGeom>
            <a:avLst/>
            <a:gdLst/>
            <a:ahLst/>
            <a:cxnLst/>
            <a:rect l="l" t="t" r="r" b="b"/>
            <a:pathLst>
              <a:path w="70484" h="31750">
                <a:moveTo>
                  <a:pt x="60705" y="0"/>
                </a:moveTo>
                <a:lnTo>
                  <a:pt x="21717" y="0"/>
                </a:lnTo>
                <a:lnTo>
                  <a:pt x="27431" y="1015"/>
                </a:lnTo>
                <a:lnTo>
                  <a:pt x="36068" y="8000"/>
                </a:lnTo>
                <a:lnTo>
                  <a:pt x="39116" y="13715"/>
                </a:lnTo>
                <a:lnTo>
                  <a:pt x="40767" y="21336"/>
                </a:lnTo>
                <a:lnTo>
                  <a:pt x="0" y="31368"/>
                </a:lnTo>
                <a:lnTo>
                  <a:pt x="68325" y="31368"/>
                </a:lnTo>
                <a:lnTo>
                  <a:pt x="69850" y="28575"/>
                </a:lnTo>
                <a:lnTo>
                  <a:pt x="69976" y="26035"/>
                </a:lnTo>
                <a:lnTo>
                  <a:pt x="66421" y="11556"/>
                </a:lnTo>
                <a:lnTo>
                  <a:pt x="64007" y="5461"/>
                </a:lnTo>
                <a:lnTo>
                  <a:pt x="607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0439145" y="2399792"/>
            <a:ext cx="66040" cy="107950"/>
          </a:xfrm>
          <a:custGeom>
            <a:avLst/>
            <a:gdLst/>
            <a:ahLst/>
            <a:cxnLst/>
            <a:rect l="l" t="t" r="r" b="b"/>
            <a:pathLst>
              <a:path w="66040" h="107950">
                <a:moveTo>
                  <a:pt x="19430" y="0"/>
                </a:moveTo>
                <a:lnTo>
                  <a:pt x="24129" y="105663"/>
                </a:lnTo>
                <a:lnTo>
                  <a:pt x="28828" y="107569"/>
                </a:lnTo>
                <a:lnTo>
                  <a:pt x="30225" y="107569"/>
                </a:lnTo>
                <a:lnTo>
                  <a:pt x="51561" y="98933"/>
                </a:lnTo>
                <a:lnTo>
                  <a:pt x="36449" y="38100"/>
                </a:lnTo>
                <a:lnTo>
                  <a:pt x="37719" y="34417"/>
                </a:lnTo>
                <a:lnTo>
                  <a:pt x="57150" y="15748"/>
                </a:lnTo>
                <a:lnTo>
                  <a:pt x="64643" y="15748"/>
                </a:lnTo>
                <a:lnTo>
                  <a:pt x="65150" y="15367"/>
                </a:lnTo>
                <a:lnTo>
                  <a:pt x="65658" y="14732"/>
                </a:lnTo>
                <a:lnTo>
                  <a:pt x="26415" y="14732"/>
                </a:lnTo>
                <a:lnTo>
                  <a:pt x="23368" y="2032"/>
                </a:lnTo>
                <a:lnTo>
                  <a:pt x="22986" y="1524"/>
                </a:lnTo>
                <a:lnTo>
                  <a:pt x="21971" y="635"/>
                </a:lnTo>
                <a:lnTo>
                  <a:pt x="21335" y="254"/>
                </a:lnTo>
                <a:lnTo>
                  <a:pt x="194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0465561" y="2389251"/>
            <a:ext cx="40005" cy="25400"/>
          </a:xfrm>
          <a:custGeom>
            <a:avLst/>
            <a:gdLst/>
            <a:ahLst/>
            <a:cxnLst/>
            <a:rect l="l" t="t" r="r" b="b"/>
            <a:pathLst>
              <a:path w="40004" h="25400">
                <a:moveTo>
                  <a:pt x="29083" y="0"/>
                </a:moveTo>
                <a:lnTo>
                  <a:pt x="0" y="25273"/>
                </a:lnTo>
                <a:lnTo>
                  <a:pt x="39243" y="25273"/>
                </a:lnTo>
                <a:lnTo>
                  <a:pt x="39497" y="25019"/>
                </a:lnTo>
                <a:lnTo>
                  <a:pt x="39751" y="24257"/>
                </a:lnTo>
                <a:lnTo>
                  <a:pt x="39751" y="20827"/>
                </a:lnTo>
                <a:lnTo>
                  <a:pt x="39243" y="17525"/>
                </a:lnTo>
                <a:lnTo>
                  <a:pt x="290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0561319" y="2314955"/>
            <a:ext cx="243331" cy="1586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6264" y="124205"/>
            <a:ext cx="431546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Temporary Bus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Stop</a:t>
            </a:r>
            <a:r>
              <a:rPr dirty="0" sz="2400" spc="-23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Relocation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627" y="900683"/>
            <a:ext cx="12120372" cy="59573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781800" y="4724400"/>
            <a:ext cx="1066800" cy="646430"/>
          </a:xfrm>
          <a:prstGeom prst="rect">
            <a:avLst/>
          </a:prstGeom>
          <a:solidFill>
            <a:srgbClr val="D99593"/>
          </a:solidFill>
        </p:spPr>
        <p:txBody>
          <a:bodyPr wrap="square" lIns="0" tIns="31750" rIns="0" bIns="0" rtlCol="0" vert="horz">
            <a:spAutoFit/>
          </a:bodyPr>
          <a:lstStyle/>
          <a:p>
            <a:pPr marL="92075" marR="141605">
              <a:lnSpc>
                <a:spcPct val="100000"/>
              </a:lnSpc>
              <a:spcBef>
                <a:spcPts val="250"/>
              </a:spcBef>
            </a:pPr>
            <a:r>
              <a:rPr dirty="0" sz="1800" spc="-5" b="1">
                <a:latin typeface="Calibri"/>
                <a:cs typeface="Calibri"/>
              </a:rPr>
              <a:t>Existing  </a:t>
            </a:r>
            <a:r>
              <a:rPr dirty="0" sz="1800" b="1">
                <a:latin typeface="Calibri"/>
                <a:cs typeface="Calibri"/>
              </a:rPr>
              <a:t>Bus</a:t>
            </a:r>
            <a:r>
              <a:rPr dirty="0" sz="1800" spc="-1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Stop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77200" y="3884676"/>
            <a:ext cx="1066800" cy="646430"/>
          </a:xfrm>
          <a:prstGeom prst="rect">
            <a:avLst/>
          </a:prstGeom>
          <a:solidFill>
            <a:srgbClr val="D99593"/>
          </a:solidFill>
        </p:spPr>
        <p:txBody>
          <a:bodyPr wrap="square" lIns="0" tIns="31115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245"/>
              </a:spcBef>
            </a:pPr>
            <a:r>
              <a:rPr dirty="0" sz="1800" spc="-5" b="1">
                <a:latin typeface="Calibri"/>
                <a:cs typeface="Calibri"/>
              </a:rPr>
              <a:t>Existing</a:t>
            </a:r>
            <a:endParaRPr sz="18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dirty="0" sz="1800" b="1">
                <a:latin typeface="Calibri"/>
                <a:cs typeface="Calibri"/>
              </a:rPr>
              <a:t>Bus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Stop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067800" y="1524000"/>
            <a:ext cx="327660" cy="347980"/>
          </a:xfrm>
          <a:custGeom>
            <a:avLst/>
            <a:gdLst/>
            <a:ahLst/>
            <a:cxnLst/>
            <a:rect l="l" t="t" r="r" b="b"/>
            <a:pathLst>
              <a:path w="327659" h="347980">
                <a:moveTo>
                  <a:pt x="163829" y="0"/>
                </a:moveTo>
                <a:lnTo>
                  <a:pt x="120297" y="6201"/>
                </a:lnTo>
                <a:lnTo>
                  <a:pt x="81167" y="23706"/>
                </a:lnTo>
                <a:lnTo>
                  <a:pt x="48005" y="50863"/>
                </a:lnTo>
                <a:lnTo>
                  <a:pt x="22380" y="86021"/>
                </a:lnTo>
                <a:lnTo>
                  <a:pt x="5856" y="127529"/>
                </a:lnTo>
                <a:lnTo>
                  <a:pt x="0" y="173736"/>
                </a:lnTo>
                <a:lnTo>
                  <a:pt x="5856" y="219942"/>
                </a:lnTo>
                <a:lnTo>
                  <a:pt x="22380" y="261450"/>
                </a:lnTo>
                <a:lnTo>
                  <a:pt x="48005" y="296608"/>
                </a:lnTo>
                <a:lnTo>
                  <a:pt x="81167" y="323765"/>
                </a:lnTo>
                <a:lnTo>
                  <a:pt x="120297" y="341270"/>
                </a:lnTo>
                <a:lnTo>
                  <a:pt x="163829" y="347472"/>
                </a:lnTo>
                <a:lnTo>
                  <a:pt x="207362" y="341270"/>
                </a:lnTo>
                <a:lnTo>
                  <a:pt x="246492" y="323765"/>
                </a:lnTo>
                <a:lnTo>
                  <a:pt x="279653" y="296608"/>
                </a:lnTo>
                <a:lnTo>
                  <a:pt x="305279" y="261450"/>
                </a:lnTo>
                <a:lnTo>
                  <a:pt x="321803" y="219942"/>
                </a:lnTo>
                <a:lnTo>
                  <a:pt x="327659" y="173736"/>
                </a:lnTo>
                <a:lnTo>
                  <a:pt x="321803" y="127529"/>
                </a:lnTo>
                <a:lnTo>
                  <a:pt x="305279" y="86021"/>
                </a:lnTo>
                <a:lnTo>
                  <a:pt x="279653" y="50863"/>
                </a:lnTo>
                <a:lnTo>
                  <a:pt x="246492" y="23706"/>
                </a:lnTo>
                <a:lnTo>
                  <a:pt x="207362" y="6201"/>
                </a:lnTo>
                <a:lnTo>
                  <a:pt x="1638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067800" y="1524000"/>
            <a:ext cx="327660" cy="347980"/>
          </a:xfrm>
          <a:custGeom>
            <a:avLst/>
            <a:gdLst/>
            <a:ahLst/>
            <a:cxnLst/>
            <a:rect l="l" t="t" r="r" b="b"/>
            <a:pathLst>
              <a:path w="327659" h="347980">
                <a:moveTo>
                  <a:pt x="0" y="173736"/>
                </a:moveTo>
                <a:lnTo>
                  <a:pt x="5856" y="127529"/>
                </a:lnTo>
                <a:lnTo>
                  <a:pt x="22380" y="86021"/>
                </a:lnTo>
                <a:lnTo>
                  <a:pt x="48005" y="50863"/>
                </a:lnTo>
                <a:lnTo>
                  <a:pt x="81167" y="23706"/>
                </a:lnTo>
                <a:lnTo>
                  <a:pt x="120297" y="6201"/>
                </a:lnTo>
                <a:lnTo>
                  <a:pt x="163829" y="0"/>
                </a:lnTo>
                <a:lnTo>
                  <a:pt x="207362" y="6201"/>
                </a:lnTo>
                <a:lnTo>
                  <a:pt x="246492" y="23706"/>
                </a:lnTo>
                <a:lnTo>
                  <a:pt x="279653" y="50863"/>
                </a:lnTo>
                <a:lnTo>
                  <a:pt x="305279" y="86021"/>
                </a:lnTo>
                <a:lnTo>
                  <a:pt x="321803" y="127529"/>
                </a:lnTo>
                <a:lnTo>
                  <a:pt x="327659" y="173736"/>
                </a:lnTo>
                <a:lnTo>
                  <a:pt x="321803" y="219942"/>
                </a:lnTo>
                <a:lnTo>
                  <a:pt x="305279" y="261450"/>
                </a:lnTo>
                <a:lnTo>
                  <a:pt x="279653" y="296608"/>
                </a:lnTo>
                <a:lnTo>
                  <a:pt x="246492" y="323765"/>
                </a:lnTo>
                <a:lnTo>
                  <a:pt x="207362" y="341270"/>
                </a:lnTo>
                <a:lnTo>
                  <a:pt x="163829" y="347472"/>
                </a:lnTo>
                <a:lnTo>
                  <a:pt x="120297" y="341270"/>
                </a:lnTo>
                <a:lnTo>
                  <a:pt x="81167" y="323765"/>
                </a:lnTo>
                <a:lnTo>
                  <a:pt x="48005" y="296608"/>
                </a:lnTo>
                <a:lnTo>
                  <a:pt x="22380" y="261450"/>
                </a:lnTo>
                <a:lnTo>
                  <a:pt x="5856" y="219942"/>
                </a:lnTo>
                <a:lnTo>
                  <a:pt x="0" y="173736"/>
                </a:lnTo>
                <a:close/>
              </a:path>
            </a:pathLst>
          </a:custGeom>
          <a:ln w="57150">
            <a:solidFill>
              <a:srgbClr val="78D53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395459" y="2075688"/>
            <a:ext cx="381000" cy="363220"/>
          </a:xfrm>
          <a:custGeom>
            <a:avLst/>
            <a:gdLst/>
            <a:ahLst/>
            <a:cxnLst/>
            <a:rect l="l" t="t" r="r" b="b"/>
            <a:pathLst>
              <a:path w="381000" h="363219">
                <a:moveTo>
                  <a:pt x="190500" y="0"/>
                </a:moveTo>
                <a:lnTo>
                  <a:pt x="139876" y="6475"/>
                </a:lnTo>
                <a:lnTo>
                  <a:pt x="94375" y="24750"/>
                </a:lnTo>
                <a:lnTo>
                  <a:pt x="55816" y="53101"/>
                </a:lnTo>
                <a:lnTo>
                  <a:pt x="26020" y="89803"/>
                </a:lnTo>
                <a:lnTo>
                  <a:pt x="6808" y="133129"/>
                </a:lnTo>
                <a:lnTo>
                  <a:pt x="0" y="181356"/>
                </a:lnTo>
                <a:lnTo>
                  <a:pt x="6808" y="229582"/>
                </a:lnTo>
                <a:lnTo>
                  <a:pt x="26020" y="272908"/>
                </a:lnTo>
                <a:lnTo>
                  <a:pt x="55816" y="309610"/>
                </a:lnTo>
                <a:lnTo>
                  <a:pt x="94375" y="337961"/>
                </a:lnTo>
                <a:lnTo>
                  <a:pt x="139876" y="356236"/>
                </a:lnTo>
                <a:lnTo>
                  <a:pt x="190500" y="362712"/>
                </a:lnTo>
                <a:lnTo>
                  <a:pt x="241123" y="356236"/>
                </a:lnTo>
                <a:lnTo>
                  <a:pt x="286624" y="337961"/>
                </a:lnTo>
                <a:lnTo>
                  <a:pt x="325183" y="309610"/>
                </a:lnTo>
                <a:lnTo>
                  <a:pt x="354979" y="272908"/>
                </a:lnTo>
                <a:lnTo>
                  <a:pt x="374191" y="229582"/>
                </a:lnTo>
                <a:lnTo>
                  <a:pt x="381000" y="181356"/>
                </a:lnTo>
                <a:lnTo>
                  <a:pt x="374191" y="133129"/>
                </a:lnTo>
                <a:lnTo>
                  <a:pt x="354979" y="89803"/>
                </a:lnTo>
                <a:lnTo>
                  <a:pt x="325183" y="53101"/>
                </a:lnTo>
                <a:lnTo>
                  <a:pt x="286624" y="24750"/>
                </a:lnTo>
                <a:lnTo>
                  <a:pt x="241123" y="6475"/>
                </a:lnTo>
                <a:lnTo>
                  <a:pt x="190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395459" y="2075688"/>
            <a:ext cx="381000" cy="363220"/>
          </a:xfrm>
          <a:custGeom>
            <a:avLst/>
            <a:gdLst/>
            <a:ahLst/>
            <a:cxnLst/>
            <a:rect l="l" t="t" r="r" b="b"/>
            <a:pathLst>
              <a:path w="381000" h="363219">
                <a:moveTo>
                  <a:pt x="0" y="181356"/>
                </a:moveTo>
                <a:lnTo>
                  <a:pt x="6808" y="133129"/>
                </a:lnTo>
                <a:lnTo>
                  <a:pt x="26020" y="89803"/>
                </a:lnTo>
                <a:lnTo>
                  <a:pt x="55816" y="53101"/>
                </a:lnTo>
                <a:lnTo>
                  <a:pt x="94375" y="24750"/>
                </a:lnTo>
                <a:lnTo>
                  <a:pt x="139876" y="6475"/>
                </a:lnTo>
                <a:lnTo>
                  <a:pt x="190500" y="0"/>
                </a:lnTo>
                <a:lnTo>
                  <a:pt x="241123" y="6475"/>
                </a:lnTo>
                <a:lnTo>
                  <a:pt x="286624" y="24750"/>
                </a:lnTo>
                <a:lnTo>
                  <a:pt x="325183" y="53101"/>
                </a:lnTo>
                <a:lnTo>
                  <a:pt x="354979" y="89803"/>
                </a:lnTo>
                <a:lnTo>
                  <a:pt x="374191" y="133129"/>
                </a:lnTo>
                <a:lnTo>
                  <a:pt x="381000" y="181356"/>
                </a:lnTo>
                <a:lnTo>
                  <a:pt x="374191" y="229582"/>
                </a:lnTo>
                <a:lnTo>
                  <a:pt x="354979" y="272908"/>
                </a:lnTo>
                <a:lnTo>
                  <a:pt x="325183" y="309610"/>
                </a:lnTo>
                <a:lnTo>
                  <a:pt x="286624" y="337961"/>
                </a:lnTo>
                <a:lnTo>
                  <a:pt x="241123" y="356236"/>
                </a:lnTo>
                <a:lnTo>
                  <a:pt x="190500" y="362712"/>
                </a:lnTo>
                <a:lnTo>
                  <a:pt x="139876" y="356236"/>
                </a:lnTo>
                <a:lnTo>
                  <a:pt x="94375" y="337961"/>
                </a:lnTo>
                <a:lnTo>
                  <a:pt x="55816" y="309610"/>
                </a:lnTo>
                <a:lnTo>
                  <a:pt x="26020" y="272908"/>
                </a:lnTo>
                <a:lnTo>
                  <a:pt x="6808" y="229582"/>
                </a:lnTo>
                <a:lnTo>
                  <a:pt x="0" y="181356"/>
                </a:lnTo>
                <a:close/>
              </a:path>
            </a:pathLst>
          </a:custGeom>
          <a:ln w="57150">
            <a:solidFill>
              <a:srgbClr val="78D53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150607" y="4357115"/>
            <a:ext cx="329565" cy="347980"/>
          </a:xfrm>
          <a:custGeom>
            <a:avLst/>
            <a:gdLst/>
            <a:ahLst/>
            <a:cxnLst/>
            <a:rect l="l" t="t" r="r" b="b"/>
            <a:pathLst>
              <a:path w="329565" h="347979">
                <a:moveTo>
                  <a:pt x="164592" y="0"/>
                </a:moveTo>
                <a:lnTo>
                  <a:pt x="120826" y="6201"/>
                </a:lnTo>
                <a:lnTo>
                  <a:pt x="81505" y="23706"/>
                </a:lnTo>
                <a:lnTo>
                  <a:pt x="48196" y="50863"/>
                </a:lnTo>
                <a:lnTo>
                  <a:pt x="22464" y="86021"/>
                </a:lnTo>
                <a:lnTo>
                  <a:pt x="5877" y="127529"/>
                </a:lnTo>
                <a:lnTo>
                  <a:pt x="0" y="173735"/>
                </a:lnTo>
                <a:lnTo>
                  <a:pt x="5877" y="219942"/>
                </a:lnTo>
                <a:lnTo>
                  <a:pt x="22464" y="261450"/>
                </a:lnTo>
                <a:lnTo>
                  <a:pt x="48196" y="296608"/>
                </a:lnTo>
                <a:lnTo>
                  <a:pt x="81505" y="323765"/>
                </a:lnTo>
                <a:lnTo>
                  <a:pt x="120826" y="341270"/>
                </a:lnTo>
                <a:lnTo>
                  <a:pt x="164592" y="347471"/>
                </a:lnTo>
                <a:lnTo>
                  <a:pt x="208357" y="341270"/>
                </a:lnTo>
                <a:lnTo>
                  <a:pt x="247678" y="323765"/>
                </a:lnTo>
                <a:lnTo>
                  <a:pt x="280987" y="296608"/>
                </a:lnTo>
                <a:lnTo>
                  <a:pt x="306719" y="261450"/>
                </a:lnTo>
                <a:lnTo>
                  <a:pt x="323306" y="219942"/>
                </a:lnTo>
                <a:lnTo>
                  <a:pt x="329184" y="173735"/>
                </a:lnTo>
                <a:lnTo>
                  <a:pt x="323306" y="127529"/>
                </a:lnTo>
                <a:lnTo>
                  <a:pt x="306719" y="86021"/>
                </a:lnTo>
                <a:lnTo>
                  <a:pt x="280987" y="50863"/>
                </a:lnTo>
                <a:lnTo>
                  <a:pt x="247678" y="23706"/>
                </a:lnTo>
                <a:lnTo>
                  <a:pt x="208357" y="6201"/>
                </a:lnTo>
                <a:lnTo>
                  <a:pt x="1645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150607" y="4357115"/>
            <a:ext cx="329565" cy="347980"/>
          </a:xfrm>
          <a:custGeom>
            <a:avLst/>
            <a:gdLst/>
            <a:ahLst/>
            <a:cxnLst/>
            <a:rect l="l" t="t" r="r" b="b"/>
            <a:pathLst>
              <a:path w="329565" h="347979">
                <a:moveTo>
                  <a:pt x="0" y="173735"/>
                </a:moveTo>
                <a:lnTo>
                  <a:pt x="5877" y="127529"/>
                </a:lnTo>
                <a:lnTo>
                  <a:pt x="22464" y="86021"/>
                </a:lnTo>
                <a:lnTo>
                  <a:pt x="48196" y="50863"/>
                </a:lnTo>
                <a:lnTo>
                  <a:pt x="81505" y="23706"/>
                </a:lnTo>
                <a:lnTo>
                  <a:pt x="120826" y="6201"/>
                </a:lnTo>
                <a:lnTo>
                  <a:pt x="164592" y="0"/>
                </a:lnTo>
                <a:lnTo>
                  <a:pt x="208357" y="6201"/>
                </a:lnTo>
                <a:lnTo>
                  <a:pt x="247678" y="23706"/>
                </a:lnTo>
                <a:lnTo>
                  <a:pt x="280987" y="50863"/>
                </a:lnTo>
                <a:lnTo>
                  <a:pt x="306719" y="86021"/>
                </a:lnTo>
                <a:lnTo>
                  <a:pt x="323306" y="127529"/>
                </a:lnTo>
                <a:lnTo>
                  <a:pt x="329184" y="173735"/>
                </a:lnTo>
                <a:lnTo>
                  <a:pt x="323306" y="219942"/>
                </a:lnTo>
                <a:lnTo>
                  <a:pt x="306719" y="261450"/>
                </a:lnTo>
                <a:lnTo>
                  <a:pt x="280987" y="296608"/>
                </a:lnTo>
                <a:lnTo>
                  <a:pt x="247678" y="323765"/>
                </a:lnTo>
                <a:lnTo>
                  <a:pt x="208357" y="341270"/>
                </a:lnTo>
                <a:lnTo>
                  <a:pt x="164592" y="347471"/>
                </a:lnTo>
                <a:lnTo>
                  <a:pt x="120826" y="341270"/>
                </a:lnTo>
                <a:lnTo>
                  <a:pt x="81505" y="323765"/>
                </a:lnTo>
                <a:lnTo>
                  <a:pt x="48196" y="296608"/>
                </a:lnTo>
                <a:lnTo>
                  <a:pt x="22464" y="261450"/>
                </a:lnTo>
                <a:lnTo>
                  <a:pt x="5877" y="219942"/>
                </a:lnTo>
                <a:lnTo>
                  <a:pt x="0" y="173735"/>
                </a:lnTo>
                <a:close/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534400" y="3474720"/>
            <a:ext cx="327660" cy="347980"/>
          </a:xfrm>
          <a:custGeom>
            <a:avLst/>
            <a:gdLst/>
            <a:ahLst/>
            <a:cxnLst/>
            <a:rect l="l" t="t" r="r" b="b"/>
            <a:pathLst>
              <a:path w="327659" h="347979">
                <a:moveTo>
                  <a:pt x="163829" y="0"/>
                </a:moveTo>
                <a:lnTo>
                  <a:pt x="120297" y="6201"/>
                </a:lnTo>
                <a:lnTo>
                  <a:pt x="81167" y="23706"/>
                </a:lnTo>
                <a:lnTo>
                  <a:pt x="48005" y="50863"/>
                </a:lnTo>
                <a:lnTo>
                  <a:pt x="22380" y="86021"/>
                </a:lnTo>
                <a:lnTo>
                  <a:pt x="5856" y="127529"/>
                </a:lnTo>
                <a:lnTo>
                  <a:pt x="0" y="173735"/>
                </a:lnTo>
                <a:lnTo>
                  <a:pt x="5856" y="219942"/>
                </a:lnTo>
                <a:lnTo>
                  <a:pt x="22380" y="261450"/>
                </a:lnTo>
                <a:lnTo>
                  <a:pt x="48005" y="296608"/>
                </a:lnTo>
                <a:lnTo>
                  <a:pt x="81167" y="323765"/>
                </a:lnTo>
                <a:lnTo>
                  <a:pt x="120297" y="341270"/>
                </a:lnTo>
                <a:lnTo>
                  <a:pt x="163829" y="347471"/>
                </a:lnTo>
                <a:lnTo>
                  <a:pt x="207362" y="341270"/>
                </a:lnTo>
                <a:lnTo>
                  <a:pt x="246492" y="323765"/>
                </a:lnTo>
                <a:lnTo>
                  <a:pt x="279653" y="296608"/>
                </a:lnTo>
                <a:lnTo>
                  <a:pt x="305279" y="261450"/>
                </a:lnTo>
                <a:lnTo>
                  <a:pt x="321803" y="219942"/>
                </a:lnTo>
                <a:lnTo>
                  <a:pt x="327659" y="173735"/>
                </a:lnTo>
                <a:lnTo>
                  <a:pt x="321803" y="127529"/>
                </a:lnTo>
                <a:lnTo>
                  <a:pt x="305279" y="86021"/>
                </a:lnTo>
                <a:lnTo>
                  <a:pt x="279653" y="50863"/>
                </a:lnTo>
                <a:lnTo>
                  <a:pt x="246492" y="23706"/>
                </a:lnTo>
                <a:lnTo>
                  <a:pt x="207362" y="6201"/>
                </a:lnTo>
                <a:lnTo>
                  <a:pt x="1638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534400" y="3474720"/>
            <a:ext cx="327660" cy="347980"/>
          </a:xfrm>
          <a:custGeom>
            <a:avLst/>
            <a:gdLst/>
            <a:ahLst/>
            <a:cxnLst/>
            <a:rect l="l" t="t" r="r" b="b"/>
            <a:pathLst>
              <a:path w="327659" h="347979">
                <a:moveTo>
                  <a:pt x="0" y="173735"/>
                </a:moveTo>
                <a:lnTo>
                  <a:pt x="5856" y="127529"/>
                </a:lnTo>
                <a:lnTo>
                  <a:pt x="22380" y="86021"/>
                </a:lnTo>
                <a:lnTo>
                  <a:pt x="48005" y="50863"/>
                </a:lnTo>
                <a:lnTo>
                  <a:pt x="81167" y="23706"/>
                </a:lnTo>
                <a:lnTo>
                  <a:pt x="120297" y="6201"/>
                </a:lnTo>
                <a:lnTo>
                  <a:pt x="163829" y="0"/>
                </a:lnTo>
                <a:lnTo>
                  <a:pt x="207362" y="6201"/>
                </a:lnTo>
                <a:lnTo>
                  <a:pt x="246492" y="23706"/>
                </a:lnTo>
                <a:lnTo>
                  <a:pt x="279653" y="50863"/>
                </a:lnTo>
                <a:lnTo>
                  <a:pt x="305279" y="86021"/>
                </a:lnTo>
                <a:lnTo>
                  <a:pt x="321803" y="127529"/>
                </a:lnTo>
                <a:lnTo>
                  <a:pt x="327659" y="173735"/>
                </a:lnTo>
                <a:lnTo>
                  <a:pt x="321803" y="219942"/>
                </a:lnTo>
                <a:lnTo>
                  <a:pt x="305279" y="261450"/>
                </a:lnTo>
                <a:lnTo>
                  <a:pt x="279653" y="296608"/>
                </a:lnTo>
                <a:lnTo>
                  <a:pt x="246492" y="323765"/>
                </a:lnTo>
                <a:lnTo>
                  <a:pt x="207362" y="341270"/>
                </a:lnTo>
                <a:lnTo>
                  <a:pt x="163829" y="347471"/>
                </a:lnTo>
                <a:lnTo>
                  <a:pt x="120297" y="341270"/>
                </a:lnTo>
                <a:lnTo>
                  <a:pt x="81167" y="323765"/>
                </a:lnTo>
                <a:lnTo>
                  <a:pt x="48005" y="296608"/>
                </a:lnTo>
                <a:lnTo>
                  <a:pt x="22380" y="261450"/>
                </a:lnTo>
                <a:lnTo>
                  <a:pt x="5856" y="219942"/>
                </a:lnTo>
                <a:lnTo>
                  <a:pt x="0" y="173735"/>
                </a:lnTo>
                <a:close/>
              </a:path>
            </a:pathLst>
          </a:custGeom>
          <a:ln w="57149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81400" y="844294"/>
            <a:ext cx="8229600" cy="59756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490" y="124155"/>
            <a:ext cx="2088514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</a:rPr>
              <a:t>Modernization</a:t>
            </a:r>
            <a:endParaRPr sz="240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82575" y="1130300"/>
          <a:ext cx="2945130" cy="25311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6080"/>
              </a:tblGrid>
              <a:tr h="274320"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Apartments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E5395"/>
                    </a:solidFill>
                  </a:tcPr>
                </a:tc>
              </a:tr>
              <a:tr h="2244090">
                <a:tc>
                  <a:txBody>
                    <a:bodyPr/>
                    <a:lstStyle/>
                    <a:p>
                      <a:pPr marL="415925" indent="-343535">
                        <a:lnSpc>
                          <a:spcPct val="100000"/>
                        </a:lnSpc>
                        <a:spcBef>
                          <a:spcPts val="610"/>
                        </a:spcBef>
                        <a:buFont typeface="Symbol"/>
                        <a:buChar char=""/>
                        <a:tabLst>
                          <a:tab pos="415925" algn="l"/>
                          <a:tab pos="416559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Abatement</a:t>
                      </a:r>
                      <a:r>
                        <a:rPr dirty="0" sz="1100" spc="-1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ofhazards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15925" indent="-343535">
                        <a:lnSpc>
                          <a:spcPct val="100000"/>
                        </a:lnSpc>
                        <a:spcBef>
                          <a:spcPts val="95"/>
                        </a:spcBef>
                        <a:buFont typeface="Symbol"/>
                        <a:buChar char=""/>
                        <a:tabLst>
                          <a:tab pos="415925" algn="l"/>
                          <a:tab pos="416559" algn="l"/>
                        </a:tabLst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Accessibility</a:t>
                      </a:r>
                      <a:r>
                        <a:rPr dirty="0" sz="1100" spc="-1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upgrades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15925" indent="-343535">
                        <a:lnSpc>
                          <a:spcPct val="100000"/>
                        </a:lnSpc>
                        <a:spcBef>
                          <a:spcPts val="95"/>
                        </a:spcBef>
                        <a:buFont typeface="Symbol"/>
                        <a:buChar char=""/>
                        <a:tabLst>
                          <a:tab pos="415925" algn="l"/>
                          <a:tab pos="416559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New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bathrooms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15925" indent="-343535">
                        <a:lnSpc>
                          <a:spcPct val="100000"/>
                        </a:lnSpc>
                        <a:spcBef>
                          <a:spcPts val="110"/>
                        </a:spcBef>
                        <a:buFont typeface="Symbol"/>
                        <a:buChar char=""/>
                        <a:tabLst>
                          <a:tab pos="415925" algn="l"/>
                          <a:tab pos="416559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New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kitchens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15925" indent="-343535">
                        <a:lnSpc>
                          <a:spcPct val="100000"/>
                        </a:lnSpc>
                        <a:spcBef>
                          <a:spcPts val="95"/>
                        </a:spcBef>
                        <a:buFont typeface="Symbol"/>
                        <a:buChar char=""/>
                        <a:tabLst>
                          <a:tab pos="415925" algn="l"/>
                          <a:tab pos="416559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New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plumbing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15925" indent="-343535">
                        <a:lnSpc>
                          <a:spcPct val="100000"/>
                        </a:lnSpc>
                        <a:spcBef>
                          <a:spcPts val="95"/>
                        </a:spcBef>
                        <a:buFont typeface="Symbol"/>
                        <a:buChar char=""/>
                        <a:tabLst>
                          <a:tab pos="415925" algn="l"/>
                          <a:tab pos="416559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New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ventilation</a:t>
                      </a:r>
                      <a:r>
                        <a:rPr dirty="0" sz="1100" spc="-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systems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15925" indent="-343535">
                        <a:lnSpc>
                          <a:spcPct val="100000"/>
                        </a:lnSpc>
                        <a:spcBef>
                          <a:spcPts val="110"/>
                        </a:spcBef>
                        <a:buFont typeface="Symbol"/>
                        <a:buChar char=""/>
                        <a:tabLst>
                          <a:tab pos="415925" algn="l"/>
                          <a:tab pos="416559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New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heating</a:t>
                      </a:r>
                      <a:r>
                        <a:rPr dirty="0" sz="11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cooling</a:t>
                      </a:r>
                      <a:r>
                        <a:rPr dirty="0" sz="1100" spc="-1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systems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15925" indent="-343535">
                        <a:lnSpc>
                          <a:spcPct val="100000"/>
                        </a:lnSpc>
                        <a:spcBef>
                          <a:spcPts val="95"/>
                        </a:spcBef>
                        <a:buFont typeface="Symbol"/>
                        <a:buChar char=""/>
                        <a:tabLst>
                          <a:tab pos="415925" algn="l"/>
                          <a:tab pos="416559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New windows and</a:t>
                      </a:r>
                      <a:r>
                        <a:rPr dirty="0" sz="1100" spc="-1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doors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15925" indent="-343535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Symbol"/>
                        <a:buChar char=""/>
                        <a:tabLst>
                          <a:tab pos="415925" algn="l"/>
                          <a:tab pos="416559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New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paint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15925" marR="485140" indent="-342900">
                        <a:lnSpc>
                          <a:spcPts val="1400"/>
                        </a:lnSpc>
                        <a:spcBef>
                          <a:spcPts val="5"/>
                        </a:spcBef>
                        <a:buFont typeface="Symbol"/>
                        <a:buChar char=""/>
                        <a:tabLst>
                          <a:tab pos="415925" algn="l"/>
                          <a:tab pos="416559" algn="l"/>
                        </a:tabLst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Connections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for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washers and</a:t>
                      </a:r>
                      <a:r>
                        <a:rPr dirty="0" sz="1100" spc="-1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dryers  where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space</a:t>
                      </a:r>
                      <a:r>
                        <a:rPr dirty="0" sz="1100" spc="-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allows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74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82575" y="3721100"/>
          <a:ext cx="2945130" cy="16344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6080"/>
              </a:tblGrid>
              <a:tr h="274319">
                <a:tc>
                  <a:txBody>
                    <a:bodyPr/>
                    <a:lstStyle/>
                    <a:p>
                      <a:pPr marL="13208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Buildings </a:t>
                      </a:r>
                      <a:r>
                        <a:rPr dirty="0" sz="11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100" spc="-8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Site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342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E5395"/>
                    </a:solidFill>
                  </a:tcPr>
                </a:tc>
              </a:tr>
              <a:tr h="1347089">
                <a:tc>
                  <a:txBody>
                    <a:bodyPr/>
                    <a:lstStyle/>
                    <a:p>
                      <a:pPr marL="415925" indent="-345440">
                        <a:lnSpc>
                          <a:spcPct val="100000"/>
                        </a:lnSpc>
                        <a:spcBef>
                          <a:spcPts val="615"/>
                        </a:spcBef>
                        <a:buFont typeface="Symbol"/>
                        <a:buChar char=""/>
                        <a:tabLst>
                          <a:tab pos="415925" algn="l"/>
                          <a:tab pos="416559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New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roofing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15925" indent="-345440">
                        <a:lnSpc>
                          <a:spcPct val="100000"/>
                        </a:lnSpc>
                        <a:spcBef>
                          <a:spcPts val="95"/>
                        </a:spcBef>
                        <a:buFont typeface="Symbol"/>
                        <a:buChar char=""/>
                        <a:tabLst>
                          <a:tab pos="415925" algn="l"/>
                          <a:tab pos="416559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New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elevators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15925" indent="-345440">
                        <a:lnSpc>
                          <a:spcPct val="100000"/>
                        </a:lnSpc>
                        <a:spcBef>
                          <a:spcPts val="95"/>
                        </a:spcBef>
                        <a:buFont typeface="Symbol"/>
                        <a:buChar char=""/>
                        <a:tabLst>
                          <a:tab pos="415925" algn="l"/>
                          <a:tab pos="416559" algn="l"/>
                        </a:tabLst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Fire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alarm and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life safety</a:t>
                      </a:r>
                      <a:r>
                        <a:rPr dirty="0" sz="1100" spc="-1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upgrades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15925" indent="-345440">
                        <a:lnSpc>
                          <a:spcPct val="100000"/>
                        </a:lnSpc>
                        <a:spcBef>
                          <a:spcPts val="110"/>
                        </a:spcBef>
                        <a:buFont typeface="Symbol"/>
                        <a:buChar char=""/>
                        <a:tabLst>
                          <a:tab pos="415925" algn="l"/>
                          <a:tab pos="416559" algn="l"/>
                        </a:tabLst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Electrical</a:t>
                      </a:r>
                      <a:r>
                        <a:rPr dirty="0" sz="1100" spc="-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upgrades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15925" indent="-345440">
                        <a:lnSpc>
                          <a:spcPct val="100000"/>
                        </a:lnSpc>
                        <a:spcBef>
                          <a:spcPts val="95"/>
                        </a:spcBef>
                        <a:buFont typeface="Symbol"/>
                        <a:buChar char=""/>
                        <a:tabLst>
                          <a:tab pos="415925" algn="l"/>
                          <a:tab pos="416559" algn="l"/>
                        </a:tabLst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Site utility</a:t>
                      </a:r>
                      <a:r>
                        <a:rPr dirty="0" sz="1100" spc="-1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upgrades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15925" indent="-345440">
                        <a:lnSpc>
                          <a:spcPct val="100000"/>
                        </a:lnSpc>
                        <a:spcBef>
                          <a:spcPts val="95"/>
                        </a:spcBef>
                        <a:buFont typeface="Symbol"/>
                        <a:buChar char=""/>
                        <a:tabLst>
                          <a:tab pos="415925" algn="l"/>
                          <a:tab pos="416559" algn="l"/>
                        </a:tabLst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Landscaping</a:t>
                      </a:r>
                      <a:r>
                        <a:rPr dirty="0" sz="1100" spc="-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enhancements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81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382" y="137286"/>
            <a:ext cx="116338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How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to Stay </a:t>
            </a: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Informed about Mildred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C. </a:t>
            </a: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Hailey Development and Construction</a:t>
            </a:r>
            <a:r>
              <a:rPr dirty="0" sz="2400" spc="-320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Updates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43200" y="5943600"/>
            <a:ext cx="8897112" cy="8915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491983" y="1924811"/>
            <a:ext cx="3194304" cy="31943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913587" y="1281176"/>
            <a:ext cx="5243195" cy="44926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000" spc="5" b="1">
                <a:latin typeface="Arial"/>
                <a:cs typeface="Arial"/>
              </a:rPr>
              <a:t>BHA</a:t>
            </a:r>
            <a:r>
              <a:rPr dirty="0" sz="2000" spc="-17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Newsletters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23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000" spc="-65" b="1">
                <a:latin typeface="Arial"/>
                <a:cs typeface="Arial"/>
              </a:rPr>
              <a:t>Talk </a:t>
            </a:r>
            <a:r>
              <a:rPr dirty="0" sz="2000" spc="10" b="1">
                <a:latin typeface="Arial"/>
                <a:cs typeface="Arial"/>
              </a:rPr>
              <a:t>with </a:t>
            </a:r>
            <a:r>
              <a:rPr dirty="0" sz="2000" spc="-5" b="1">
                <a:latin typeface="Arial"/>
                <a:cs typeface="Arial"/>
              </a:rPr>
              <a:t>MCHTO representatives,</a:t>
            </a:r>
            <a:r>
              <a:rPr dirty="0" sz="2000" spc="-34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get</a:t>
            </a:r>
            <a:endParaRPr sz="20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2000" spc="-20" b="1">
                <a:latin typeface="Arial"/>
                <a:cs typeface="Arial"/>
              </a:rPr>
              <a:t>involved </a:t>
            </a:r>
            <a:r>
              <a:rPr dirty="0" sz="2000" spc="15" b="1">
                <a:latin typeface="Arial"/>
                <a:cs typeface="Arial"/>
              </a:rPr>
              <a:t>with</a:t>
            </a:r>
            <a:r>
              <a:rPr dirty="0" sz="2000" spc="-6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MCHTO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000" b="1">
                <a:latin typeface="Arial"/>
                <a:cs typeface="Arial"/>
              </a:rPr>
              <a:t>Future Resident</a:t>
            </a:r>
            <a:r>
              <a:rPr dirty="0" sz="2000" spc="-9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Meetings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35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000" b="1">
                <a:latin typeface="Arial"/>
                <a:cs typeface="Arial"/>
              </a:rPr>
              <a:t>Email</a:t>
            </a:r>
            <a:r>
              <a:rPr dirty="0" sz="2000" spc="-6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u="heavy" sz="2000" spc="-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info@haileyapartments.com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23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000" spc="-20" b="1">
                <a:latin typeface="Arial"/>
                <a:cs typeface="Arial"/>
              </a:rPr>
              <a:t>Visit</a:t>
            </a:r>
            <a:r>
              <a:rPr dirty="0" sz="2000" spc="-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u="heavy" sz="20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http://haileyapartments.com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  <a:hlinkClick r:id="rId5"/>
              </a:rPr>
              <a:t> </a:t>
            </a:r>
            <a:r>
              <a:rPr dirty="0" sz="2000" b="1">
                <a:latin typeface="Arial"/>
                <a:cs typeface="Arial"/>
              </a:rPr>
              <a:t>or</a:t>
            </a:r>
            <a:r>
              <a:rPr dirty="0" sz="2000" spc="-4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scan</a:t>
            </a:r>
            <a:endParaRPr sz="20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the QR code to the</a:t>
            </a:r>
            <a:r>
              <a:rPr dirty="0" sz="2000" spc="-17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right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50">
              <a:latin typeface="Arial"/>
              <a:cs typeface="Arial"/>
            </a:endParaRPr>
          </a:p>
          <a:p>
            <a:pPr marL="299085" marR="75565" indent="-287020">
              <a:lnSpc>
                <a:spcPts val="234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000" b="1">
                <a:latin typeface="Arial"/>
                <a:cs typeface="Arial"/>
              </a:rPr>
              <a:t>Contact the BHA senior project</a:t>
            </a:r>
            <a:r>
              <a:rPr dirty="0" sz="2000" spc="-41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manager  </a:t>
            </a:r>
            <a:r>
              <a:rPr dirty="0" sz="2000" spc="-5" b="1">
                <a:latin typeface="Arial"/>
                <a:cs typeface="Arial"/>
              </a:rPr>
              <a:t>Carolyn </a:t>
            </a:r>
            <a:r>
              <a:rPr dirty="0" sz="2000" b="1">
                <a:latin typeface="Arial"/>
                <a:cs typeface="Arial"/>
              </a:rPr>
              <a:t>Barry at (617)</a:t>
            </a:r>
            <a:r>
              <a:rPr dirty="0" sz="2000" spc="-17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988</a:t>
            </a:r>
            <a:r>
              <a:rPr dirty="0" sz="2000" b="1">
                <a:latin typeface="Calibri"/>
                <a:cs typeface="Calibri"/>
              </a:rPr>
              <a:t>-</a:t>
            </a:r>
            <a:r>
              <a:rPr dirty="0" sz="2000" b="1">
                <a:latin typeface="Arial"/>
                <a:cs typeface="Arial"/>
              </a:rPr>
              <a:t>4128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8582" y="137286"/>
            <a:ext cx="643064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Partners and Programming During</a:t>
            </a:r>
            <a:r>
              <a:rPr dirty="0" sz="2400" spc="-18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Construction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67000" y="5879590"/>
            <a:ext cx="8897112" cy="8915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6200" y="899160"/>
            <a:ext cx="11769852" cy="50596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3400" y="4864608"/>
            <a:ext cx="2412492" cy="10347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8963" y="137286"/>
            <a:ext cx="643064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Partners and Programming During</a:t>
            </a:r>
            <a:r>
              <a:rPr dirty="0" sz="2400" spc="-180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0">
                <a:solidFill>
                  <a:srgbClr val="FFFFFF"/>
                </a:solidFill>
                <a:latin typeface="Arial"/>
                <a:cs typeface="Arial"/>
              </a:rPr>
              <a:t>Construction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52600" y="5829300"/>
            <a:ext cx="8897112" cy="891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91920" y="844677"/>
            <a:ext cx="9448800" cy="4906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0355" indent="-28829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00355" algn="l"/>
                <a:tab pos="300990" algn="l"/>
              </a:tabLst>
            </a:pPr>
            <a:r>
              <a:rPr dirty="0" sz="1800" spc="-20" b="1">
                <a:solidFill>
                  <a:srgbClr val="E36C09"/>
                </a:solidFill>
                <a:latin typeface="Calibri"/>
                <a:cs typeface="Calibri"/>
              </a:rPr>
              <a:t>FOOD</a:t>
            </a:r>
            <a:r>
              <a:rPr dirty="0" sz="1800" spc="-5" b="1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E36C09"/>
                </a:solidFill>
                <a:latin typeface="Calibri"/>
                <a:cs typeface="Calibri"/>
              </a:rPr>
              <a:t>DISTRIBUTIONS</a:t>
            </a:r>
            <a:endParaRPr sz="1800">
              <a:latin typeface="Calibri"/>
              <a:cs typeface="Calibri"/>
            </a:endParaRPr>
          </a:p>
          <a:p>
            <a:pPr lvl="1" marL="757555" indent="-288925">
              <a:lnSpc>
                <a:spcPct val="100000"/>
              </a:lnSpc>
              <a:buFont typeface="Arial"/>
              <a:buChar char="•"/>
              <a:tabLst>
                <a:tab pos="757555" algn="l"/>
                <a:tab pos="758190" algn="l"/>
              </a:tabLst>
            </a:pPr>
            <a:r>
              <a:rPr dirty="0" sz="1800">
                <a:latin typeface="Calibri"/>
                <a:cs typeface="Calibri"/>
              </a:rPr>
              <a:t>BHA, </a:t>
            </a:r>
            <a:r>
              <a:rPr dirty="0" sz="1800" spc="-20">
                <a:latin typeface="Calibri"/>
                <a:cs typeface="Calibri"/>
              </a:rPr>
              <a:t>Boston </a:t>
            </a:r>
            <a:r>
              <a:rPr dirty="0" sz="1800" spc="-40">
                <a:latin typeface="Calibri"/>
                <a:cs typeface="Calibri"/>
              </a:rPr>
              <a:t>Children’s </a:t>
            </a:r>
            <a:r>
              <a:rPr dirty="0" sz="1800" spc="-20">
                <a:latin typeface="Calibri"/>
                <a:cs typeface="Calibri"/>
              </a:rPr>
              <a:t>Hospital, </a:t>
            </a:r>
            <a:r>
              <a:rPr dirty="0" sz="1800" spc="-25">
                <a:latin typeface="Calibri"/>
                <a:cs typeface="Calibri"/>
              </a:rPr>
              <a:t>MCHTO </a:t>
            </a:r>
            <a:r>
              <a:rPr dirty="0" sz="1800">
                <a:latin typeface="Calibri"/>
                <a:cs typeface="Calibri"/>
              </a:rPr>
              <a:t>- </a:t>
            </a:r>
            <a:r>
              <a:rPr dirty="0" sz="1800" spc="-5">
                <a:latin typeface="Calibri"/>
                <a:cs typeface="Calibri"/>
              </a:rPr>
              <a:t>30 </a:t>
            </a:r>
            <a:r>
              <a:rPr dirty="0" sz="1800" spc="-25">
                <a:latin typeface="Calibri"/>
                <a:cs typeface="Calibri"/>
              </a:rPr>
              <a:t>Bickford</a:t>
            </a:r>
            <a:r>
              <a:rPr dirty="0" sz="1800" spc="17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Street</a:t>
            </a:r>
            <a:endParaRPr sz="1800">
              <a:latin typeface="Calibri"/>
              <a:cs typeface="Calibri"/>
            </a:endParaRPr>
          </a:p>
          <a:p>
            <a:pPr lvl="1" marL="757555" indent="-288925">
              <a:lnSpc>
                <a:spcPct val="100000"/>
              </a:lnSpc>
              <a:buFont typeface="Arial"/>
              <a:buChar char="•"/>
              <a:tabLst>
                <a:tab pos="757555" algn="l"/>
                <a:tab pos="758190" algn="l"/>
              </a:tabLst>
            </a:pPr>
            <a:r>
              <a:rPr dirty="0" sz="1800" spc="-65">
                <a:latin typeface="Calibri"/>
                <a:cs typeface="Calibri"/>
              </a:rPr>
              <a:t>Tree </a:t>
            </a:r>
            <a:r>
              <a:rPr dirty="0" sz="1800" spc="-5">
                <a:latin typeface="Calibri"/>
                <a:cs typeface="Calibri"/>
              </a:rPr>
              <a:t>of </a:t>
            </a:r>
            <a:r>
              <a:rPr dirty="0" sz="1800" spc="-25">
                <a:latin typeface="Calibri"/>
                <a:cs typeface="Calibri"/>
              </a:rPr>
              <a:t>Life </a:t>
            </a:r>
            <a:r>
              <a:rPr dirty="0" sz="1800">
                <a:latin typeface="Calibri"/>
                <a:cs typeface="Calibri"/>
              </a:rPr>
              <a:t>- 297 </a:t>
            </a:r>
            <a:r>
              <a:rPr dirty="0" sz="1800" spc="-20">
                <a:latin typeface="Calibri"/>
                <a:cs typeface="Calibri"/>
              </a:rPr>
              <a:t>Centre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Street</a:t>
            </a:r>
            <a:endParaRPr sz="1800">
              <a:latin typeface="Calibri"/>
              <a:cs typeface="Calibri"/>
            </a:endParaRPr>
          </a:p>
          <a:p>
            <a:pPr lvl="1" marL="757555" indent="-288925">
              <a:lnSpc>
                <a:spcPct val="100000"/>
              </a:lnSpc>
              <a:buFont typeface="Arial"/>
              <a:buChar char="•"/>
              <a:tabLst>
                <a:tab pos="757555" algn="l"/>
                <a:tab pos="758190" algn="l"/>
              </a:tabLst>
            </a:pPr>
            <a:r>
              <a:rPr dirty="0" sz="1800">
                <a:latin typeface="Calibri"/>
                <a:cs typeface="Calibri"/>
              </a:rPr>
              <a:t>964 </a:t>
            </a:r>
            <a:r>
              <a:rPr dirty="0" sz="1800" spc="-20">
                <a:latin typeface="Calibri"/>
                <a:cs typeface="Calibri"/>
              </a:rPr>
              <a:t>Collaborative </a:t>
            </a:r>
            <a:r>
              <a:rPr dirty="0" sz="1800">
                <a:latin typeface="Calibri"/>
                <a:cs typeface="Calibri"/>
              </a:rPr>
              <a:t>- 964 </a:t>
            </a:r>
            <a:r>
              <a:rPr dirty="0" sz="1800" spc="-40">
                <a:latin typeface="Calibri"/>
                <a:cs typeface="Calibri"/>
              </a:rPr>
              <a:t>Parker</a:t>
            </a:r>
            <a:r>
              <a:rPr dirty="0" sz="1800" spc="5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Street</a:t>
            </a:r>
            <a:endParaRPr sz="1800">
              <a:latin typeface="Calibri"/>
              <a:cs typeface="Calibri"/>
            </a:endParaRPr>
          </a:p>
          <a:p>
            <a:pPr marL="370205" indent="-28702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70205" algn="l"/>
                <a:tab pos="370840" algn="l"/>
              </a:tabLst>
            </a:pPr>
            <a:r>
              <a:rPr dirty="0" sz="1800" spc="-5" b="1">
                <a:solidFill>
                  <a:srgbClr val="E36C09"/>
                </a:solidFill>
                <a:latin typeface="Calibri"/>
                <a:cs typeface="Calibri"/>
              </a:rPr>
              <a:t>CHILDREN </a:t>
            </a:r>
            <a:r>
              <a:rPr dirty="0" sz="1800" b="1">
                <a:solidFill>
                  <a:srgbClr val="E36C09"/>
                </a:solidFill>
                <a:latin typeface="Calibri"/>
                <a:cs typeface="Calibri"/>
              </a:rPr>
              <a:t>UNDER</a:t>
            </a:r>
            <a:r>
              <a:rPr dirty="0" sz="1800" spc="-30" b="1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36C09"/>
                </a:solidFill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  <a:p>
            <a:pPr lvl="1" marL="827405" indent="-287020">
              <a:lnSpc>
                <a:spcPct val="100000"/>
              </a:lnSpc>
              <a:buFont typeface="Arial"/>
              <a:buChar char="•"/>
              <a:tabLst>
                <a:tab pos="827405" algn="l"/>
                <a:tab pos="828040" algn="l"/>
              </a:tabLst>
            </a:pPr>
            <a:r>
              <a:rPr dirty="0" sz="1800" spc="-65">
                <a:latin typeface="Calibri"/>
                <a:cs typeface="Calibri"/>
              </a:rPr>
              <a:t>Tree </a:t>
            </a:r>
            <a:r>
              <a:rPr dirty="0" sz="1800" spc="-5">
                <a:latin typeface="Calibri"/>
                <a:cs typeface="Calibri"/>
              </a:rPr>
              <a:t>of </a:t>
            </a:r>
            <a:r>
              <a:rPr dirty="0" sz="1800" spc="-25">
                <a:latin typeface="Calibri"/>
                <a:cs typeface="Calibri"/>
              </a:rPr>
              <a:t>Life </a:t>
            </a:r>
            <a:r>
              <a:rPr dirty="0" sz="1800">
                <a:latin typeface="Calibri"/>
                <a:cs typeface="Calibri"/>
              </a:rPr>
              <a:t>– 297 </a:t>
            </a:r>
            <a:r>
              <a:rPr dirty="0" sz="1800" spc="-20">
                <a:latin typeface="Calibri"/>
                <a:cs typeface="Calibri"/>
              </a:rPr>
              <a:t>Centre Street, play groups </a:t>
            </a:r>
            <a:r>
              <a:rPr dirty="0" sz="1800">
                <a:latin typeface="Calibri"/>
                <a:cs typeface="Calibri"/>
              </a:rPr>
              <a:t>and </a:t>
            </a:r>
            <a:r>
              <a:rPr dirty="0" sz="1800" spc="-25">
                <a:latin typeface="Calibri"/>
                <a:cs typeface="Calibri"/>
              </a:rPr>
              <a:t>Welcome</a:t>
            </a:r>
            <a:r>
              <a:rPr dirty="0" sz="1800" spc="2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Baby</a:t>
            </a:r>
            <a:endParaRPr sz="1800">
              <a:latin typeface="Calibri"/>
              <a:cs typeface="Calibri"/>
            </a:endParaRPr>
          </a:p>
          <a:p>
            <a:pPr lvl="1" marL="827405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827405" algn="l"/>
                <a:tab pos="828040" algn="l"/>
              </a:tabLst>
            </a:pPr>
            <a:r>
              <a:rPr dirty="0" sz="1800" spc="-5">
                <a:latin typeface="Calibri"/>
                <a:cs typeface="Calibri"/>
              </a:rPr>
              <a:t>Smart </a:t>
            </a:r>
            <a:r>
              <a:rPr dirty="0" sz="1800" spc="-20">
                <a:latin typeface="Calibri"/>
                <a:cs typeface="Calibri"/>
              </a:rPr>
              <a:t>from </a:t>
            </a:r>
            <a:r>
              <a:rPr dirty="0" sz="1800">
                <a:latin typeface="Calibri"/>
                <a:cs typeface="Calibri"/>
              </a:rPr>
              <a:t>the </a:t>
            </a:r>
            <a:r>
              <a:rPr dirty="0" sz="1800" spc="-20">
                <a:latin typeface="Calibri"/>
                <a:cs typeface="Calibri"/>
              </a:rPr>
              <a:t>Start </a:t>
            </a:r>
            <a:r>
              <a:rPr dirty="0" sz="1800">
                <a:latin typeface="Calibri"/>
                <a:cs typeface="Calibri"/>
              </a:rPr>
              <a:t>– 31 </a:t>
            </a:r>
            <a:r>
              <a:rPr dirty="0" sz="1800" spc="-15">
                <a:latin typeface="Calibri"/>
                <a:cs typeface="Calibri"/>
              </a:rPr>
              <a:t>Heath </a:t>
            </a:r>
            <a:r>
              <a:rPr dirty="0" sz="1800" spc="-20">
                <a:latin typeface="Calibri"/>
                <a:cs typeface="Calibri"/>
              </a:rPr>
              <a:t>Street </a:t>
            </a:r>
            <a:r>
              <a:rPr dirty="0" sz="1800">
                <a:latin typeface="Calibri"/>
                <a:cs typeface="Calibri"/>
              </a:rPr>
              <a:t>@ </a:t>
            </a:r>
            <a:r>
              <a:rPr dirty="0" sz="1800" spc="-5">
                <a:latin typeface="Calibri"/>
                <a:cs typeface="Calibri"/>
              </a:rPr>
              <a:t>The </a:t>
            </a:r>
            <a:r>
              <a:rPr dirty="0" sz="1800" spc="-20">
                <a:latin typeface="Calibri"/>
                <a:cs typeface="Calibri"/>
              </a:rPr>
              <a:t>Possible </a:t>
            </a:r>
            <a:r>
              <a:rPr dirty="0" sz="1800" spc="-15">
                <a:latin typeface="Calibri"/>
                <a:cs typeface="Calibri"/>
              </a:rPr>
              <a:t>Zone, </a:t>
            </a:r>
            <a:r>
              <a:rPr dirty="0" sz="1800" spc="-20">
                <a:latin typeface="Calibri"/>
                <a:cs typeface="Calibri"/>
              </a:rPr>
              <a:t>play </a:t>
            </a:r>
            <a:r>
              <a:rPr dirty="0" sz="1800" spc="-15">
                <a:latin typeface="Calibri"/>
                <a:cs typeface="Calibri"/>
              </a:rPr>
              <a:t>group </a:t>
            </a:r>
            <a:r>
              <a:rPr dirty="0" sz="1800">
                <a:latin typeface="Calibri"/>
                <a:cs typeface="Calibri"/>
              </a:rPr>
              <a:t>and </a:t>
            </a:r>
            <a:r>
              <a:rPr dirty="0" sz="1800" spc="-25">
                <a:latin typeface="Calibri"/>
                <a:cs typeface="Calibri"/>
              </a:rPr>
              <a:t>Family </a:t>
            </a:r>
            <a:r>
              <a:rPr dirty="0" sz="1800" spc="-5">
                <a:latin typeface="Calibri"/>
                <a:cs typeface="Calibri"/>
              </a:rPr>
              <a:t>Fun</a:t>
            </a:r>
            <a:r>
              <a:rPr dirty="0" sz="1800" spc="36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Night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1800" spc="-40" b="1">
                <a:solidFill>
                  <a:srgbClr val="E36C09"/>
                </a:solidFill>
                <a:latin typeface="Calibri"/>
                <a:cs typeface="Calibri"/>
              </a:rPr>
              <a:t>YOUTH</a:t>
            </a:r>
            <a:r>
              <a:rPr dirty="0" sz="1800" spc="10" b="1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E36C09"/>
                </a:solidFill>
                <a:latin typeface="Calibri"/>
                <a:cs typeface="Calibri"/>
              </a:rPr>
              <a:t>PROGRAMMING</a:t>
            </a:r>
            <a:endParaRPr sz="1800">
              <a:latin typeface="Calibri"/>
              <a:cs typeface="Calibri"/>
            </a:endParaRPr>
          </a:p>
          <a:p>
            <a:pPr lvl="1" marL="756285" indent="-287655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dirty="0" sz="1800">
                <a:latin typeface="Calibri"/>
                <a:cs typeface="Calibri"/>
              </a:rPr>
              <a:t>BHA </a:t>
            </a:r>
            <a:r>
              <a:rPr dirty="0" sz="1800" spc="-60">
                <a:latin typeface="Calibri"/>
                <a:cs typeface="Calibri"/>
              </a:rPr>
              <a:t>Youth </a:t>
            </a:r>
            <a:r>
              <a:rPr dirty="0" sz="1800" spc="-20">
                <a:latin typeface="Calibri"/>
                <a:cs typeface="Calibri"/>
              </a:rPr>
              <a:t>Center </a:t>
            </a:r>
            <a:r>
              <a:rPr dirty="0" sz="1800">
                <a:latin typeface="Calibri"/>
                <a:cs typeface="Calibri"/>
              </a:rPr>
              <a:t>- 30 </a:t>
            </a:r>
            <a:r>
              <a:rPr dirty="0" sz="1800" spc="-25">
                <a:latin typeface="Calibri"/>
                <a:cs typeface="Calibri"/>
              </a:rPr>
              <a:t>Bickford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Street</a:t>
            </a:r>
            <a:endParaRPr sz="1800">
              <a:latin typeface="Calibri"/>
              <a:cs typeface="Calibri"/>
            </a:endParaRPr>
          </a:p>
          <a:p>
            <a:pPr lvl="1" marL="756285" indent="-287655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dirty="0" sz="1800" spc="-5">
                <a:latin typeface="Calibri"/>
                <a:cs typeface="Calibri"/>
              </a:rPr>
              <a:t>The </a:t>
            </a:r>
            <a:r>
              <a:rPr dirty="0" sz="1800" spc="-20">
                <a:latin typeface="Calibri"/>
                <a:cs typeface="Calibri"/>
              </a:rPr>
              <a:t>Possible </a:t>
            </a:r>
            <a:r>
              <a:rPr dirty="0" sz="1800" spc="-15">
                <a:latin typeface="Calibri"/>
                <a:cs typeface="Calibri"/>
              </a:rPr>
              <a:t>Zone, </a:t>
            </a:r>
            <a:r>
              <a:rPr dirty="0" sz="1800">
                <a:latin typeface="Calibri"/>
                <a:cs typeface="Calibri"/>
              </a:rPr>
              <a:t>31 </a:t>
            </a:r>
            <a:r>
              <a:rPr dirty="0" sz="1800" spc="-15">
                <a:latin typeface="Calibri"/>
                <a:cs typeface="Calibri"/>
              </a:rPr>
              <a:t>Heath </a:t>
            </a:r>
            <a:r>
              <a:rPr dirty="0" sz="1800" spc="-20">
                <a:latin typeface="Calibri"/>
                <a:cs typeface="Calibri"/>
              </a:rPr>
              <a:t>Street, </a:t>
            </a:r>
            <a:r>
              <a:rPr dirty="0" sz="1800" spc="-5">
                <a:latin typeface="Calibri"/>
                <a:cs typeface="Calibri"/>
              </a:rPr>
              <a:t>high school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students</a:t>
            </a:r>
            <a:endParaRPr sz="1800">
              <a:latin typeface="Calibri"/>
              <a:cs typeface="Calibri"/>
            </a:endParaRPr>
          </a:p>
          <a:p>
            <a:pPr lvl="1" marL="756285" indent="-287655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dirty="0" sz="1800" spc="-20">
                <a:latin typeface="Calibri"/>
                <a:cs typeface="Calibri"/>
              </a:rPr>
              <a:t>Homework </a:t>
            </a:r>
            <a:r>
              <a:rPr dirty="0" sz="1800" spc="-5">
                <a:latin typeface="Calibri"/>
                <a:cs typeface="Calibri"/>
              </a:rPr>
              <a:t>Help, </a:t>
            </a:r>
            <a:r>
              <a:rPr dirty="0" sz="1800">
                <a:latin typeface="Calibri"/>
                <a:cs typeface="Calibri"/>
              </a:rPr>
              <a:t>30 </a:t>
            </a:r>
            <a:r>
              <a:rPr dirty="0" sz="1800" spc="-25">
                <a:latin typeface="Calibri"/>
                <a:cs typeface="Calibri"/>
              </a:rPr>
              <a:t>Bickford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Street</a:t>
            </a:r>
            <a:endParaRPr sz="1800">
              <a:latin typeface="Calibri"/>
              <a:cs typeface="Calibri"/>
            </a:endParaRPr>
          </a:p>
          <a:p>
            <a:pPr marL="368935" indent="-28829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368935" algn="l"/>
                <a:tab pos="369570" algn="l"/>
              </a:tabLst>
            </a:pPr>
            <a:r>
              <a:rPr dirty="0" sz="1800" spc="-60" b="1">
                <a:solidFill>
                  <a:srgbClr val="E36C09"/>
                </a:solidFill>
                <a:latin typeface="Calibri"/>
                <a:cs typeface="Calibri"/>
              </a:rPr>
              <a:t>ADULTS</a:t>
            </a:r>
            <a:endParaRPr sz="1800">
              <a:latin typeface="Calibri"/>
              <a:cs typeface="Calibri"/>
            </a:endParaRPr>
          </a:p>
          <a:p>
            <a:pPr lvl="1" marL="826135" indent="-288925">
              <a:lnSpc>
                <a:spcPct val="100000"/>
              </a:lnSpc>
              <a:buFont typeface="Arial"/>
              <a:buChar char="•"/>
              <a:tabLst>
                <a:tab pos="826135" algn="l"/>
                <a:tab pos="826769" algn="l"/>
              </a:tabLst>
            </a:pPr>
            <a:r>
              <a:rPr dirty="0" sz="1800" spc="-25">
                <a:latin typeface="Calibri"/>
                <a:cs typeface="Calibri"/>
              </a:rPr>
              <a:t>MCHTO </a:t>
            </a:r>
            <a:r>
              <a:rPr dirty="0" sz="1800">
                <a:latin typeface="Calibri"/>
                <a:cs typeface="Calibri"/>
              </a:rPr>
              <a:t>- </a:t>
            </a:r>
            <a:r>
              <a:rPr dirty="0" sz="1800" spc="-5">
                <a:latin typeface="Calibri"/>
                <a:cs typeface="Calibri"/>
              </a:rPr>
              <a:t>Zumba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Classes</a:t>
            </a:r>
            <a:endParaRPr sz="1800">
              <a:latin typeface="Calibri"/>
              <a:cs typeface="Calibri"/>
            </a:endParaRPr>
          </a:p>
          <a:p>
            <a:pPr lvl="1" marL="826135" indent="-288925">
              <a:lnSpc>
                <a:spcPct val="100000"/>
              </a:lnSpc>
              <a:buFont typeface="Arial"/>
              <a:buChar char="•"/>
              <a:tabLst>
                <a:tab pos="826135" algn="l"/>
                <a:tab pos="826769" algn="l"/>
              </a:tabLst>
            </a:pPr>
            <a:r>
              <a:rPr dirty="0" sz="1800">
                <a:latin typeface="Calibri"/>
                <a:cs typeface="Calibri"/>
              </a:rPr>
              <a:t>964 </a:t>
            </a:r>
            <a:r>
              <a:rPr dirty="0" sz="1800" spc="-20">
                <a:latin typeface="Calibri"/>
                <a:cs typeface="Calibri"/>
              </a:rPr>
              <a:t>Collaborative </a:t>
            </a:r>
            <a:r>
              <a:rPr dirty="0" sz="1800">
                <a:latin typeface="Calibri"/>
                <a:cs typeface="Calibri"/>
              </a:rPr>
              <a:t>– 964 </a:t>
            </a:r>
            <a:r>
              <a:rPr dirty="0" sz="1800" spc="-40">
                <a:latin typeface="Calibri"/>
                <a:cs typeface="Calibri"/>
              </a:rPr>
              <a:t>Parker </a:t>
            </a:r>
            <a:r>
              <a:rPr dirty="0" sz="1800" spc="-20">
                <a:latin typeface="Calibri"/>
                <a:cs typeface="Calibri"/>
              </a:rPr>
              <a:t>Street, </a:t>
            </a:r>
            <a:r>
              <a:rPr dirty="0" sz="1800" spc="-45">
                <a:latin typeface="Calibri"/>
                <a:cs typeface="Calibri"/>
              </a:rPr>
              <a:t>Men’s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Clothing</a:t>
            </a:r>
            <a:endParaRPr sz="1800">
              <a:latin typeface="Calibri"/>
              <a:cs typeface="Calibri"/>
            </a:endParaRPr>
          </a:p>
          <a:p>
            <a:pPr lvl="1" marL="826135" indent="-288925">
              <a:lnSpc>
                <a:spcPct val="100000"/>
              </a:lnSpc>
              <a:buFont typeface="Arial"/>
              <a:buChar char="•"/>
              <a:tabLst>
                <a:tab pos="826135" algn="l"/>
                <a:tab pos="826769" algn="l"/>
              </a:tabLst>
            </a:pPr>
            <a:r>
              <a:rPr dirty="0" sz="1800" spc="-65">
                <a:latin typeface="Calibri"/>
                <a:cs typeface="Calibri"/>
              </a:rPr>
              <a:t>Tree </a:t>
            </a:r>
            <a:r>
              <a:rPr dirty="0" sz="1800" spc="-5">
                <a:latin typeface="Calibri"/>
                <a:cs typeface="Calibri"/>
              </a:rPr>
              <a:t>of </a:t>
            </a:r>
            <a:r>
              <a:rPr dirty="0" sz="1800" spc="-25">
                <a:latin typeface="Calibri"/>
                <a:cs typeface="Calibri"/>
              </a:rPr>
              <a:t>Life </a:t>
            </a:r>
            <a:r>
              <a:rPr dirty="0" sz="1800">
                <a:latin typeface="Calibri"/>
                <a:cs typeface="Calibri"/>
              </a:rPr>
              <a:t>– 297 </a:t>
            </a:r>
            <a:r>
              <a:rPr dirty="0" sz="1800" spc="-20">
                <a:latin typeface="Calibri"/>
                <a:cs typeface="Calibri"/>
              </a:rPr>
              <a:t>Centre Street, Mother’s</a:t>
            </a:r>
            <a:r>
              <a:rPr dirty="0" sz="1800" spc="18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Group</a:t>
            </a:r>
            <a:endParaRPr sz="1800">
              <a:latin typeface="Calibri"/>
              <a:cs typeface="Calibri"/>
            </a:endParaRPr>
          </a:p>
          <a:p>
            <a:pPr lvl="1" marL="826135" indent="-288925">
              <a:lnSpc>
                <a:spcPct val="100000"/>
              </a:lnSpc>
              <a:buFont typeface="Arial"/>
              <a:buChar char="•"/>
              <a:tabLst>
                <a:tab pos="826135" algn="l"/>
                <a:tab pos="826769" algn="l"/>
              </a:tabLst>
            </a:pPr>
            <a:r>
              <a:rPr dirty="0" sz="1800" spc="-5">
                <a:latin typeface="Calibri"/>
                <a:cs typeface="Calibri"/>
              </a:rPr>
              <a:t>Living </a:t>
            </a:r>
            <a:r>
              <a:rPr dirty="0" sz="1800" spc="-25">
                <a:latin typeface="Calibri"/>
                <a:cs typeface="Calibri"/>
              </a:rPr>
              <a:t>Safely </a:t>
            </a:r>
            <a:r>
              <a:rPr dirty="0" sz="1800" spc="-5">
                <a:latin typeface="Calibri"/>
                <a:cs typeface="Calibri"/>
              </a:rPr>
              <a:t>in Jackson </a:t>
            </a:r>
            <a:r>
              <a:rPr dirty="0" sz="1800" spc="-10">
                <a:latin typeface="Calibri"/>
                <a:cs typeface="Calibri"/>
              </a:rPr>
              <a:t>Square </a:t>
            </a:r>
            <a:r>
              <a:rPr dirty="0" sz="1800">
                <a:latin typeface="Calibri"/>
                <a:cs typeface="Calibri"/>
              </a:rPr>
              <a:t>- </a:t>
            </a:r>
            <a:r>
              <a:rPr dirty="0" sz="1800" spc="-5">
                <a:latin typeface="Calibri"/>
                <a:cs typeface="Calibri"/>
              </a:rPr>
              <a:t>Community </a:t>
            </a:r>
            <a:r>
              <a:rPr dirty="0" sz="1800" spc="-10">
                <a:latin typeface="Calibri"/>
                <a:cs typeface="Calibri"/>
              </a:rPr>
              <a:t>Action/Leadership</a:t>
            </a:r>
            <a:endParaRPr sz="1800">
              <a:latin typeface="Calibri"/>
              <a:cs typeface="Calibri"/>
            </a:endParaRPr>
          </a:p>
          <a:p>
            <a:pPr lvl="1" marL="826135" indent="-288925">
              <a:lnSpc>
                <a:spcPct val="100000"/>
              </a:lnSpc>
              <a:buFont typeface="Arial"/>
              <a:buChar char="•"/>
              <a:tabLst>
                <a:tab pos="826135" algn="l"/>
                <a:tab pos="826769" algn="l"/>
              </a:tabLst>
            </a:pPr>
            <a:r>
              <a:rPr dirty="0" sz="1800" spc="-80">
                <a:latin typeface="Calibri"/>
                <a:cs typeface="Calibri"/>
              </a:rPr>
              <a:t>Tech </a:t>
            </a:r>
            <a:r>
              <a:rPr dirty="0" sz="1800">
                <a:latin typeface="Calibri"/>
                <a:cs typeface="Calibri"/>
              </a:rPr>
              <a:t>Goes </a:t>
            </a:r>
            <a:r>
              <a:rPr dirty="0" sz="1800" spc="-5">
                <a:latin typeface="Calibri"/>
                <a:cs typeface="Calibri"/>
              </a:rPr>
              <a:t>Home </a:t>
            </a:r>
            <a:r>
              <a:rPr dirty="0" sz="1800">
                <a:latin typeface="Calibri"/>
                <a:cs typeface="Calibri"/>
              </a:rPr>
              <a:t>– 30 </a:t>
            </a:r>
            <a:r>
              <a:rPr dirty="0" sz="1800" spc="-25">
                <a:latin typeface="Calibri"/>
                <a:cs typeface="Calibri"/>
              </a:rPr>
              <a:t>Bickford </a:t>
            </a:r>
            <a:r>
              <a:rPr dirty="0" sz="1800" spc="-20">
                <a:latin typeface="Calibri"/>
                <a:cs typeface="Calibri"/>
              </a:rPr>
              <a:t>Street, </a:t>
            </a:r>
            <a:r>
              <a:rPr dirty="0" sz="1800" spc="-10">
                <a:latin typeface="Calibri"/>
                <a:cs typeface="Calibri"/>
              </a:rPr>
              <a:t>Computer</a:t>
            </a:r>
            <a:r>
              <a:rPr dirty="0" sz="1800" spc="1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Classes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7875"/>
              </a:lnSpc>
              <a:spcBef>
                <a:spcPts val="100"/>
              </a:spcBef>
            </a:pPr>
            <a:r>
              <a:rPr dirty="0" spc="-5"/>
              <a:t>THANK</a:t>
            </a:r>
            <a:r>
              <a:rPr dirty="0" spc="-180"/>
              <a:t> </a:t>
            </a:r>
            <a:r>
              <a:rPr dirty="0"/>
              <a:t>YOU!</a:t>
            </a:r>
          </a:p>
          <a:p>
            <a:pPr algn="ctr">
              <a:lnSpc>
                <a:spcPts val="11475"/>
              </a:lnSpc>
            </a:pPr>
            <a:r>
              <a:rPr dirty="0" sz="9600">
                <a:solidFill>
                  <a:srgbClr val="C00000"/>
                </a:solidFill>
              </a:rPr>
              <a:t>Q&amp;A</a:t>
            </a:r>
            <a:endParaRPr sz="9600"/>
          </a:p>
        </p:txBody>
      </p:sp>
      <p:sp>
        <p:nvSpPr>
          <p:cNvPr id="3" name="object 3"/>
          <p:cNvSpPr/>
          <p:nvPr/>
        </p:nvSpPr>
        <p:spPr>
          <a:xfrm>
            <a:off x="2819400" y="5867400"/>
            <a:ext cx="8897112" cy="8915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785110" y="4129785"/>
            <a:ext cx="661987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3810">
              <a:lnSpc>
                <a:spcPct val="100000"/>
              </a:lnSpc>
              <a:spcBef>
                <a:spcPts val="95"/>
              </a:spcBef>
            </a:pPr>
            <a:r>
              <a:rPr dirty="0" sz="1600" spc="-20" b="1">
                <a:latin typeface="Calibri"/>
                <a:cs typeface="Calibri"/>
              </a:rPr>
              <a:t>Questions </a:t>
            </a:r>
            <a:r>
              <a:rPr dirty="0" sz="1600" spc="-5" b="1">
                <a:latin typeface="Calibri"/>
                <a:cs typeface="Calibri"/>
              </a:rPr>
              <a:t>about planned </a:t>
            </a:r>
            <a:r>
              <a:rPr dirty="0" sz="1600" spc="-20" b="1">
                <a:latin typeface="Calibri"/>
                <a:cs typeface="Calibri"/>
              </a:rPr>
              <a:t>work? </a:t>
            </a:r>
            <a:r>
              <a:rPr dirty="0" sz="1600" spc="-5" b="1">
                <a:latin typeface="Calibri"/>
                <a:cs typeface="Calibri"/>
              </a:rPr>
              <a:t>Or </a:t>
            </a:r>
            <a:r>
              <a:rPr dirty="0" sz="1600" spc="-15" b="1">
                <a:latin typeface="Calibri"/>
                <a:cs typeface="Calibri"/>
              </a:rPr>
              <a:t>to </a:t>
            </a:r>
            <a:r>
              <a:rPr dirty="0" sz="1600" spc="-20" b="1">
                <a:latin typeface="Calibri"/>
                <a:cs typeface="Calibri"/>
              </a:rPr>
              <a:t>share </a:t>
            </a:r>
            <a:r>
              <a:rPr dirty="0" sz="1600" spc="-10" b="1">
                <a:latin typeface="Calibri"/>
                <a:cs typeface="Calibri"/>
              </a:rPr>
              <a:t>suggestions </a:t>
            </a:r>
            <a:r>
              <a:rPr dirty="0" sz="1600" b="1">
                <a:latin typeface="Calibri"/>
                <a:cs typeface="Calibri"/>
              </a:rPr>
              <a:t>or</a:t>
            </a:r>
            <a:r>
              <a:rPr dirty="0" sz="1600" spc="17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concerns,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600">
                <a:latin typeface="Calibri"/>
                <a:cs typeface="Calibri"/>
              </a:rPr>
              <a:t>Please </a:t>
            </a:r>
            <a:r>
              <a:rPr dirty="0" sz="1600" spc="-20">
                <a:latin typeface="Calibri"/>
                <a:cs typeface="Calibri"/>
              </a:rPr>
              <a:t>contact </a:t>
            </a:r>
            <a:r>
              <a:rPr dirty="0" sz="1600" spc="-5">
                <a:latin typeface="Calibri"/>
                <a:cs typeface="Calibri"/>
              </a:rPr>
              <a:t>the BHA senior </a:t>
            </a:r>
            <a:r>
              <a:rPr dirty="0" sz="1600" spc="-20">
                <a:latin typeface="Calibri"/>
                <a:cs typeface="Calibri"/>
              </a:rPr>
              <a:t>project </a:t>
            </a:r>
            <a:r>
              <a:rPr dirty="0" sz="1600" spc="-10">
                <a:latin typeface="Calibri"/>
                <a:cs typeface="Calibri"/>
              </a:rPr>
              <a:t>manager </a:t>
            </a:r>
            <a:r>
              <a:rPr dirty="0" sz="1600" spc="-20" b="1">
                <a:latin typeface="Calibri"/>
                <a:cs typeface="Calibri"/>
              </a:rPr>
              <a:t>Carolyn </a:t>
            </a:r>
            <a:r>
              <a:rPr dirty="0" sz="1600" spc="-5" b="1">
                <a:latin typeface="Calibri"/>
                <a:cs typeface="Calibri"/>
              </a:rPr>
              <a:t>Barry </a:t>
            </a:r>
            <a:r>
              <a:rPr dirty="0" sz="1600" spc="-15">
                <a:latin typeface="Calibri"/>
                <a:cs typeface="Calibri"/>
              </a:rPr>
              <a:t>at </a:t>
            </a:r>
            <a:r>
              <a:rPr dirty="0" sz="1600" spc="-20">
                <a:latin typeface="Calibri"/>
                <a:cs typeface="Calibri"/>
              </a:rPr>
              <a:t>(617)</a:t>
            </a:r>
            <a:r>
              <a:rPr dirty="0" sz="1600" spc="315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988-4128.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nbrewer</dc:creator>
  <dc:title>PowerPoint Presentation</dc:title>
  <dcterms:created xsi:type="dcterms:W3CDTF">2023-02-20T23:40:13Z</dcterms:created>
  <dcterms:modified xsi:type="dcterms:W3CDTF">2023-02-20T23:40:13Z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2023-02-16T00:00:00Z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2023-02-20T00:00:00Z</vt:filetime>
  </property>
</Properties>
</file>